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31"/>
  </p:notesMasterIdLst>
  <p:handoutMasterIdLst>
    <p:handoutMasterId r:id="rId32"/>
  </p:handoutMasterIdLst>
  <p:sldIdLst>
    <p:sldId id="324" r:id="rId2"/>
    <p:sldId id="327" r:id="rId3"/>
    <p:sldId id="263" r:id="rId4"/>
    <p:sldId id="296" r:id="rId5"/>
    <p:sldId id="299" r:id="rId6"/>
    <p:sldId id="287" r:id="rId7"/>
    <p:sldId id="301" r:id="rId8"/>
    <p:sldId id="302" r:id="rId9"/>
    <p:sldId id="303" r:id="rId10"/>
    <p:sldId id="304" r:id="rId11"/>
    <p:sldId id="305" r:id="rId12"/>
    <p:sldId id="306" r:id="rId13"/>
    <p:sldId id="307" r:id="rId14"/>
    <p:sldId id="308" r:id="rId15"/>
    <p:sldId id="310" r:id="rId16"/>
    <p:sldId id="311" r:id="rId17"/>
    <p:sldId id="312" r:id="rId18"/>
    <p:sldId id="328" r:id="rId19"/>
    <p:sldId id="315" r:id="rId20"/>
    <p:sldId id="317" r:id="rId21"/>
    <p:sldId id="313" r:id="rId22"/>
    <p:sldId id="318" r:id="rId23"/>
    <p:sldId id="319" r:id="rId24"/>
    <p:sldId id="320" r:id="rId25"/>
    <p:sldId id="309" r:id="rId26"/>
    <p:sldId id="325" r:id="rId27"/>
    <p:sldId id="326" r:id="rId28"/>
    <p:sldId id="321" r:id="rId29"/>
    <p:sldId id="322" r:id="rId30"/>
  </p:sldIdLst>
  <p:sldSz cx="9144000" cy="6858000" type="screen4x3"/>
  <p:notesSz cx="69977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9664" autoAdjust="0"/>
  </p:normalViewPr>
  <p:slideViewPr>
    <p:cSldViewPr>
      <p:cViewPr varScale="1">
        <p:scale>
          <a:sx n="78" d="100"/>
          <a:sy n="78" d="100"/>
        </p:scale>
        <p:origin x="-93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eusa231\My%20Documents\Documents\Insurance%20Header\Stats\Header%20Stat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sz="1600" dirty="0"/>
              <a:t>Total Input Records</a:t>
            </a:r>
          </a:p>
        </c:rich>
      </c:tx>
      <c:layout/>
    </c:title>
    <c:plotArea>
      <c:layout/>
      <c:lineChart>
        <c:grouping val="standard"/>
        <c:ser>
          <c:idx val="0"/>
          <c:order val="0"/>
          <c:tx>
            <c:strRef>
              <c:f>'Header Stats'!$A$6</c:f>
              <c:strCache>
                <c:ptCount val="1"/>
                <c:pt idx="0">
                  <c:v>Total Input Records</c:v>
                </c:pt>
              </c:strCache>
            </c:strRef>
          </c:tx>
          <c:cat>
            <c:numRef>
              <c:f>'Header Stats'!$B$1:$K$1</c:f>
              <c:numCache>
                <c:formatCode>mmm\-yyyy</c:formatCode>
                <c:ptCount val="10"/>
                <c:pt idx="0">
                  <c:v>40735</c:v>
                </c:pt>
                <c:pt idx="1">
                  <c:v>40695</c:v>
                </c:pt>
                <c:pt idx="2">
                  <c:v>40664</c:v>
                </c:pt>
                <c:pt idx="3">
                  <c:v>40655</c:v>
                </c:pt>
                <c:pt idx="4">
                  <c:v>40615</c:v>
                </c:pt>
                <c:pt idx="5">
                  <c:v>40575</c:v>
                </c:pt>
                <c:pt idx="6">
                  <c:v>40544</c:v>
                </c:pt>
                <c:pt idx="7">
                  <c:v>40535</c:v>
                </c:pt>
                <c:pt idx="8">
                  <c:v>40495</c:v>
                </c:pt>
                <c:pt idx="9">
                  <c:v>40455</c:v>
                </c:pt>
              </c:numCache>
            </c:numRef>
          </c:cat>
          <c:val>
            <c:numRef>
              <c:f>'Header Stats'!$B$6:$K$6</c:f>
              <c:numCache>
                <c:formatCode>_(* #,##0_);_(* \(#,##0\);_(* "-"??_);_(@_)</c:formatCode>
                <c:ptCount val="10"/>
                <c:pt idx="0">
                  <c:v>11380438220</c:v>
                </c:pt>
                <c:pt idx="1">
                  <c:v>11365709632</c:v>
                </c:pt>
                <c:pt idx="2">
                  <c:v>11205855183</c:v>
                </c:pt>
                <c:pt idx="3">
                  <c:v>11799571678</c:v>
                </c:pt>
                <c:pt idx="4">
                  <c:v>11641298957</c:v>
                </c:pt>
                <c:pt idx="5">
                  <c:v>11217242129</c:v>
                </c:pt>
                <c:pt idx="6">
                  <c:v>11210121805</c:v>
                </c:pt>
                <c:pt idx="7">
                  <c:v>10686549101</c:v>
                </c:pt>
                <c:pt idx="8">
                  <c:v>10557290128</c:v>
                </c:pt>
                <c:pt idx="9">
                  <c:v>10550700213</c:v>
                </c:pt>
              </c:numCache>
            </c:numRef>
          </c:val>
        </c:ser>
        <c:hiLowLines/>
        <c:marker val="1"/>
        <c:axId val="106840064"/>
        <c:axId val="106842752"/>
      </c:lineChart>
      <c:dateAx>
        <c:axId val="106840064"/>
        <c:scaling>
          <c:orientation val="minMax"/>
        </c:scaling>
        <c:axPos val="b"/>
        <c:title>
          <c:tx>
            <c:rich>
              <a:bodyPr/>
              <a:lstStyle/>
              <a:p>
                <a:pPr>
                  <a:defRPr/>
                </a:pPr>
                <a:r>
                  <a:rPr lang="en-US" dirty="0" smtClean="0"/>
                  <a:t>iHeader </a:t>
                </a:r>
                <a:r>
                  <a:rPr lang="en-US" dirty="0"/>
                  <a:t>Build</a:t>
                </a:r>
              </a:p>
            </c:rich>
          </c:tx>
          <c:layout/>
        </c:title>
        <c:numFmt formatCode="mmm\-yyyy" sourceLinked="1"/>
        <c:majorTickMark val="none"/>
        <c:tickLblPos val="nextTo"/>
        <c:crossAx val="106842752"/>
        <c:crosses val="autoZero"/>
        <c:auto val="1"/>
        <c:lblOffset val="100"/>
        <c:baseTimeUnit val="days"/>
      </c:dateAx>
      <c:valAx>
        <c:axId val="106842752"/>
        <c:scaling>
          <c:orientation val="minMax"/>
          <c:max val="12000000000"/>
          <c:min val="10400000000"/>
        </c:scaling>
        <c:axPos val="l"/>
        <c:majorGridlines/>
        <c:title>
          <c:tx>
            <c:rich>
              <a:bodyPr/>
              <a:lstStyle/>
              <a:p>
                <a:pPr>
                  <a:defRPr/>
                </a:pPr>
                <a:r>
                  <a:rPr lang="en-US" dirty="0"/>
                  <a:t>Total Records</a:t>
                </a:r>
              </a:p>
            </c:rich>
          </c:tx>
          <c:layout/>
        </c:title>
        <c:numFmt formatCode="_(* #,##0_);_(* \(#,##0\);_(* &quot;-&quot;??_);_(@_)" sourceLinked="1"/>
        <c:tickLblPos val="nextTo"/>
        <c:crossAx val="106840064"/>
        <c:crosses val="autoZero"/>
        <c:crossBetween val="between"/>
        <c:dispUnits>
          <c:builtInUnit val="millions"/>
          <c:dispUnitsLbl>
            <c:layout/>
          </c:dispUnitsLbl>
        </c:dispUnits>
      </c:valAx>
    </c:plotArea>
    <c:legend>
      <c:legendPos val="r"/>
      <c:layout/>
    </c:legend>
    <c:plotVisOnly val="1"/>
    <c:dispBlanksAs val="gap"/>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5138"/>
          </a:xfrm>
          <a:prstGeom prst="rect">
            <a:avLst/>
          </a:prstGeom>
        </p:spPr>
        <p:txBody>
          <a:bodyPr vert="horz" lIns="91440" tIns="45720" rIns="91440" bIns="45720" rtlCol="0"/>
          <a:lstStyle>
            <a:lvl1pPr algn="r">
              <a:defRPr sz="1200"/>
            </a:lvl1pPr>
          </a:lstStyle>
          <a:p>
            <a:fld id="{95992DD7-19FF-4336-9783-157278D919F1}" type="datetimeFigureOut">
              <a:rPr lang="en-US" smtClean="0"/>
              <a:pPr/>
              <a:t>2/25/2012</a:t>
            </a:fld>
            <a:endParaRPr lang="en-US"/>
          </a:p>
        </p:txBody>
      </p:sp>
      <p:sp>
        <p:nvSpPr>
          <p:cNvPr id="4" name="Footer Placeholder 3"/>
          <p:cNvSpPr>
            <a:spLocks noGrp="1"/>
          </p:cNvSpPr>
          <p:nvPr>
            <p:ph type="ftr" sz="quarter" idx="2"/>
          </p:nvPr>
        </p:nvSpPr>
        <p:spPr>
          <a:xfrm>
            <a:off x="0" y="8829675"/>
            <a:ext cx="303212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29675"/>
            <a:ext cx="3032125" cy="465138"/>
          </a:xfrm>
          <a:prstGeom prst="rect">
            <a:avLst/>
          </a:prstGeom>
        </p:spPr>
        <p:txBody>
          <a:bodyPr vert="horz" lIns="91440" tIns="45720" rIns="91440" bIns="45720" rtlCol="0" anchor="b"/>
          <a:lstStyle>
            <a:lvl1pPr algn="r">
              <a:defRPr sz="1200"/>
            </a:lvl1pPr>
          </a:lstStyle>
          <a:p>
            <a:fld id="{CAECC1FD-04AF-415F-B668-69E701A4FB24}" type="slidenum">
              <a:rPr lang="en-US" smtClean="0"/>
              <a:pPr/>
              <a:t>‹#›</a:t>
            </a:fld>
            <a:endParaRPr lang="en-US"/>
          </a:p>
        </p:txBody>
      </p:sp>
    </p:spTree>
    <p:extLst>
      <p:ext uri="{BB962C8B-B14F-4D97-AF65-F5344CB8AC3E}">
        <p14:creationId xmlns:p14="http://schemas.microsoft.com/office/powerpoint/2010/main" xmlns="" val="570437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820"/>
          </a:xfrm>
          <a:prstGeom prst="rect">
            <a:avLst/>
          </a:prstGeom>
        </p:spPr>
        <p:txBody>
          <a:bodyPr vert="horz" lIns="93104" tIns="46552" rIns="93104" bIns="46552" rtlCol="0"/>
          <a:lstStyle>
            <a:lvl1pPr algn="l">
              <a:defRPr sz="1200"/>
            </a:lvl1pPr>
          </a:lstStyle>
          <a:p>
            <a:endParaRPr lang="en-US" dirty="0"/>
          </a:p>
        </p:txBody>
      </p:sp>
      <p:sp>
        <p:nvSpPr>
          <p:cNvPr id="3" name="Date Placeholder 2"/>
          <p:cNvSpPr>
            <a:spLocks noGrp="1"/>
          </p:cNvSpPr>
          <p:nvPr>
            <p:ph type="dt" idx="1"/>
          </p:nvPr>
        </p:nvSpPr>
        <p:spPr>
          <a:xfrm>
            <a:off x="3963744" y="0"/>
            <a:ext cx="3032337" cy="464820"/>
          </a:xfrm>
          <a:prstGeom prst="rect">
            <a:avLst/>
          </a:prstGeom>
        </p:spPr>
        <p:txBody>
          <a:bodyPr vert="horz" lIns="93104" tIns="46552" rIns="93104" bIns="46552" rtlCol="0"/>
          <a:lstStyle>
            <a:lvl1pPr algn="r">
              <a:defRPr sz="1200"/>
            </a:lvl1pPr>
          </a:lstStyle>
          <a:p>
            <a:fld id="{FEBFD108-89A5-4F2F-9DD8-DBDAF86E9BF6}" type="datetimeFigureOut">
              <a:rPr lang="en-US" smtClean="0"/>
              <a:pPr/>
              <a:t>2/25/2012</a:t>
            </a:fld>
            <a:endParaRPr lang="en-US" dirty="0"/>
          </a:p>
        </p:txBody>
      </p:sp>
      <p:sp>
        <p:nvSpPr>
          <p:cNvPr id="4" name="Slide Image Placeholder 3"/>
          <p:cNvSpPr>
            <a:spLocks noGrp="1" noRot="1" noChangeAspect="1"/>
          </p:cNvSpPr>
          <p:nvPr>
            <p:ph type="sldImg" idx="2"/>
          </p:nvPr>
        </p:nvSpPr>
        <p:spPr>
          <a:xfrm>
            <a:off x="1174750" y="696913"/>
            <a:ext cx="4648200" cy="3486150"/>
          </a:xfrm>
          <a:prstGeom prst="rect">
            <a:avLst/>
          </a:prstGeom>
          <a:noFill/>
          <a:ln w="12700">
            <a:solidFill>
              <a:prstClr val="black"/>
            </a:solidFill>
          </a:ln>
        </p:spPr>
        <p:txBody>
          <a:bodyPr vert="horz" lIns="93104" tIns="46552" rIns="93104" bIns="46552" rtlCol="0" anchor="ctr"/>
          <a:lstStyle/>
          <a:p>
            <a:endParaRPr lang="en-US" dirty="0"/>
          </a:p>
        </p:txBody>
      </p:sp>
      <p:sp>
        <p:nvSpPr>
          <p:cNvPr id="5" name="Notes Placeholder 4"/>
          <p:cNvSpPr>
            <a:spLocks noGrp="1"/>
          </p:cNvSpPr>
          <p:nvPr>
            <p:ph type="body" sz="quarter" idx="3"/>
          </p:nvPr>
        </p:nvSpPr>
        <p:spPr>
          <a:xfrm>
            <a:off x="699770" y="4415790"/>
            <a:ext cx="5598160" cy="4183380"/>
          </a:xfrm>
          <a:prstGeom prst="rect">
            <a:avLst/>
          </a:prstGeom>
        </p:spPr>
        <p:txBody>
          <a:bodyPr vert="horz" lIns="93104" tIns="46552" rIns="93104" bIns="465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2337" cy="464820"/>
          </a:xfrm>
          <a:prstGeom prst="rect">
            <a:avLst/>
          </a:prstGeom>
        </p:spPr>
        <p:txBody>
          <a:bodyPr vert="horz" lIns="93104" tIns="46552" rIns="93104" bIns="46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4" y="8829967"/>
            <a:ext cx="3032337" cy="464820"/>
          </a:xfrm>
          <a:prstGeom prst="rect">
            <a:avLst/>
          </a:prstGeom>
        </p:spPr>
        <p:txBody>
          <a:bodyPr vert="horz" lIns="93104" tIns="46552" rIns="93104" bIns="46552" rtlCol="0" anchor="b"/>
          <a:lstStyle>
            <a:lvl1pPr algn="r">
              <a:defRPr sz="1200"/>
            </a:lvl1pPr>
          </a:lstStyle>
          <a:p>
            <a:fld id="{43251C95-AC62-4DB3-B26E-AEFEF8D7D0D5}" type="slidenum">
              <a:rPr lang="en-US" smtClean="0"/>
              <a:pPr/>
              <a:t>‹#›</a:t>
            </a:fld>
            <a:endParaRPr lang="en-US" dirty="0"/>
          </a:p>
        </p:txBody>
      </p:sp>
    </p:spTree>
    <p:extLst>
      <p:ext uri="{BB962C8B-B14F-4D97-AF65-F5344CB8AC3E}">
        <p14:creationId xmlns:p14="http://schemas.microsoft.com/office/powerpoint/2010/main" xmlns="" val="13819063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251C95-AC62-4DB3-B26E-AEFEF8D7D0D5}"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251C95-AC62-4DB3-B26E-AEFEF8D7D0D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D2028B4-D8DC-43DF-BD43-23685DD77098}" type="slidenum">
              <a:rPr lang="en-US" smtClean="0"/>
              <a:pPr/>
              <a:t>3</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10"/>
          </p:nvPr>
        </p:nvSpPr>
        <p:spPr/>
        <p:txBody>
          <a:bodyPr/>
          <a:lstStyle/>
          <a:p>
            <a:fld id="{43251C95-AC62-4DB3-B26E-AEFEF8D7D0D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28484"/>
            <a:fld id="{81B19761-BF74-4E3A-A6AB-40A0B0F35FD9}" type="slidenum">
              <a:rPr lang="en-US" smtClean="0">
                <a:ea typeface="ＭＳ Ｐゴシック" pitchFamily="-106" charset="-128"/>
              </a:rPr>
              <a:pPr defTabSz="928484"/>
              <a:t>6</a:t>
            </a:fld>
            <a:endParaRPr lang="en-US" dirty="0" smtClean="0">
              <a:ea typeface="ＭＳ Ｐゴシック" pitchFamily="-106" charset="-128"/>
            </a:endParaRPr>
          </a:p>
        </p:txBody>
      </p:sp>
      <p:sp>
        <p:nvSpPr>
          <p:cNvPr id="43011" name="Rectangle 7"/>
          <p:cNvSpPr txBox="1">
            <a:spLocks noGrp="1" noChangeArrowheads="1"/>
          </p:cNvSpPr>
          <p:nvPr/>
        </p:nvSpPr>
        <p:spPr bwMode="auto">
          <a:xfrm>
            <a:off x="3966511" y="8831108"/>
            <a:ext cx="3031190" cy="465292"/>
          </a:xfrm>
          <a:prstGeom prst="rect">
            <a:avLst/>
          </a:prstGeom>
          <a:noFill/>
          <a:ln w="9525">
            <a:noFill/>
            <a:miter lim="800000"/>
            <a:headEnd/>
            <a:tailEnd/>
          </a:ln>
        </p:spPr>
        <p:txBody>
          <a:bodyPr lIns="93659" tIns="46830" rIns="93659" bIns="46830" anchor="b"/>
          <a:lstStyle/>
          <a:p>
            <a:pPr algn="r" defTabSz="919074"/>
            <a:fld id="{0A22816A-6444-4C0E-8BCA-B6FAEC494AF5}" type="slidenum">
              <a:rPr lang="en-US" sz="1200">
                <a:latin typeface="Times New Roman" pitchFamily="18" charset="0"/>
              </a:rPr>
              <a:pPr algn="r" defTabSz="919074"/>
              <a:t>6</a:t>
            </a:fld>
            <a:endParaRPr lang="en-US" sz="1200" dirty="0">
              <a:latin typeface="Times New Roman" pitchFamily="18" charset="0"/>
            </a:endParaRPr>
          </a:p>
        </p:txBody>
      </p:sp>
      <p:sp>
        <p:nvSpPr>
          <p:cNvPr id="43012" name="Rectangle 7"/>
          <p:cNvSpPr txBox="1">
            <a:spLocks noGrp="1" noChangeArrowheads="1"/>
          </p:cNvSpPr>
          <p:nvPr/>
        </p:nvSpPr>
        <p:spPr bwMode="auto">
          <a:xfrm>
            <a:off x="3966511" y="8831108"/>
            <a:ext cx="3031190" cy="465292"/>
          </a:xfrm>
          <a:prstGeom prst="rect">
            <a:avLst/>
          </a:prstGeom>
          <a:noFill/>
          <a:ln w="9525">
            <a:noFill/>
            <a:miter lim="800000"/>
            <a:headEnd/>
            <a:tailEnd/>
          </a:ln>
        </p:spPr>
        <p:txBody>
          <a:bodyPr lIns="93659" tIns="46830" rIns="93659" bIns="46830" anchor="b"/>
          <a:lstStyle/>
          <a:p>
            <a:pPr algn="r" defTabSz="919074"/>
            <a:fld id="{F8ABFA04-A17A-4F57-BA61-9FAB990B6CBF}" type="slidenum">
              <a:rPr lang="en-US" sz="1200">
                <a:latin typeface="Times New Roman" pitchFamily="18" charset="0"/>
              </a:rPr>
              <a:pPr algn="r" defTabSz="919074"/>
              <a:t>6</a:t>
            </a:fld>
            <a:endParaRPr lang="en-US" sz="1200" dirty="0">
              <a:latin typeface="Times New Roman" pitchFamily="18" charset="0"/>
            </a:endParaRPr>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9345096-A0D1-4404-8096-4C4FDE7AFB9F}" type="datetime1">
              <a:rPr lang="en-US" smtClean="0"/>
              <a:t>2/25/2012</a:t>
            </a:fld>
            <a:endParaRPr lang="en-US"/>
          </a:p>
        </p:txBody>
      </p:sp>
      <p:sp>
        <p:nvSpPr>
          <p:cNvPr id="3" name="Footer Placeholder 2"/>
          <p:cNvSpPr>
            <a:spLocks noGrp="1"/>
          </p:cNvSpPr>
          <p:nvPr>
            <p:ph type="ftr" sz="quarter" idx="11"/>
          </p:nvPr>
        </p:nvSpPr>
        <p:spPr/>
        <p:txBody>
          <a:bodyPr/>
          <a:lstStyle/>
          <a:p>
            <a:r>
              <a:rPr lang="en-US" smtClean="0"/>
              <a:t>SALT - Scalable Automated Linking Technology</a:t>
            </a:r>
            <a:endParaRPr lang="en-US" dirty="0"/>
          </a:p>
        </p:txBody>
      </p:sp>
      <p:sp>
        <p:nvSpPr>
          <p:cNvPr id="4" name="Slide Number Placeholder 3"/>
          <p:cNvSpPr>
            <a:spLocks noGrp="1"/>
          </p:cNvSpPr>
          <p:nvPr>
            <p:ph type="sldNum" sz="quarter" idx="12"/>
          </p:nvPr>
        </p:nvSpPr>
        <p:spPr/>
        <p:txBody>
          <a:bodyPr/>
          <a:lstStyle/>
          <a:p>
            <a:fld id="{065D8965-88D6-43D6-8A63-C62CC7ACC0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350124-D8B8-482A-AD2C-C0C757F609EB}" type="datetime1">
              <a:rPr lang="en-US" smtClean="0"/>
              <a:t>2/25/2012</a:t>
            </a:fld>
            <a:endParaRPr lang="en-US"/>
          </a:p>
        </p:txBody>
      </p:sp>
      <p:sp>
        <p:nvSpPr>
          <p:cNvPr id="5" name="Footer Placeholder 4"/>
          <p:cNvSpPr>
            <a:spLocks noGrp="1"/>
          </p:cNvSpPr>
          <p:nvPr>
            <p:ph type="ftr" sz="quarter" idx="11"/>
          </p:nvPr>
        </p:nvSpPr>
        <p:spPr/>
        <p:txBody>
          <a:bodyPr/>
          <a:lstStyle/>
          <a:p>
            <a:r>
              <a:rPr lang="en-US" smtClean="0"/>
              <a:t>SALT - Scalable Automated Linking Technology</a:t>
            </a:r>
            <a:endParaRPr lang="en-US"/>
          </a:p>
        </p:txBody>
      </p:sp>
      <p:sp>
        <p:nvSpPr>
          <p:cNvPr id="6" name="Slide Number Placeholder 5"/>
          <p:cNvSpPr>
            <a:spLocks noGrp="1"/>
          </p:cNvSpPr>
          <p:nvPr>
            <p:ph type="sldNum" sz="quarter" idx="12"/>
          </p:nvPr>
        </p:nvSpPr>
        <p:spPr/>
        <p:txBody>
          <a:bodyPr/>
          <a:lstStyle/>
          <a:p>
            <a:fld id="{065D8965-88D6-43D6-8A63-C62CC7ACC0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66FAA23-A2B9-44E3-9997-57CA026362C9}" type="datetime1">
              <a:rPr lang="en-US" smtClean="0"/>
              <a:t>2/25/2012</a:t>
            </a:fld>
            <a:endParaRPr lang="en-US"/>
          </a:p>
        </p:txBody>
      </p:sp>
      <p:sp>
        <p:nvSpPr>
          <p:cNvPr id="6" name="Footer Placeholder 5"/>
          <p:cNvSpPr>
            <a:spLocks noGrp="1"/>
          </p:cNvSpPr>
          <p:nvPr>
            <p:ph type="ftr" sz="quarter" idx="11"/>
          </p:nvPr>
        </p:nvSpPr>
        <p:spPr/>
        <p:txBody>
          <a:bodyPr/>
          <a:lstStyle/>
          <a:p>
            <a:r>
              <a:rPr lang="en-US" smtClean="0"/>
              <a:t>SALT - Scalable Automated Linking Technology</a:t>
            </a:r>
            <a:endParaRPr lang="en-US"/>
          </a:p>
        </p:txBody>
      </p:sp>
      <p:sp>
        <p:nvSpPr>
          <p:cNvPr id="7" name="Slide Number Placeholder 6"/>
          <p:cNvSpPr>
            <a:spLocks noGrp="1"/>
          </p:cNvSpPr>
          <p:nvPr>
            <p:ph type="sldNum" sz="quarter" idx="12"/>
          </p:nvPr>
        </p:nvSpPr>
        <p:spPr/>
        <p:txBody>
          <a:bodyPr/>
          <a:lstStyle/>
          <a:p>
            <a:fld id="{065D8965-88D6-43D6-8A63-C62CC7ACC0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E6FCFC9-D894-4E16-B2C4-13D5377ACCF8}" type="datetime1">
              <a:rPr lang="en-US" smtClean="0"/>
              <a:t>2/25/2012</a:t>
            </a:fld>
            <a:endParaRPr lang="en-US"/>
          </a:p>
        </p:txBody>
      </p:sp>
      <p:sp>
        <p:nvSpPr>
          <p:cNvPr id="4" name="Footer Placeholder 3"/>
          <p:cNvSpPr>
            <a:spLocks noGrp="1"/>
          </p:cNvSpPr>
          <p:nvPr>
            <p:ph type="ftr" sz="quarter" idx="11"/>
          </p:nvPr>
        </p:nvSpPr>
        <p:spPr/>
        <p:txBody>
          <a:bodyPr/>
          <a:lstStyle/>
          <a:p>
            <a:r>
              <a:rPr lang="en-US" smtClean="0"/>
              <a:t>SALT - Scalable Automated Linking Technology</a:t>
            </a:r>
            <a:endParaRPr lang="en-US"/>
          </a:p>
        </p:txBody>
      </p:sp>
      <p:sp>
        <p:nvSpPr>
          <p:cNvPr id="5" name="Slide Number Placeholder 4"/>
          <p:cNvSpPr>
            <a:spLocks noGrp="1"/>
          </p:cNvSpPr>
          <p:nvPr>
            <p:ph type="sldNum" sz="quarter" idx="12"/>
          </p:nvPr>
        </p:nvSpPr>
        <p:spPr/>
        <p:txBody>
          <a:bodyPr/>
          <a:lstStyle/>
          <a:p>
            <a:fld id="{065D8965-88D6-43D6-8A63-C62CC7ACC0A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ext Placeholder 2"/>
          <p:cNvSpPr>
            <a:spLocks noGrp="1"/>
          </p:cNvSpPr>
          <p:nvPr>
            <p:ph type="body" idx="1"/>
          </p:nvPr>
        </p:nvSpPr>
        <p:spPr bwMode="auto">
          <a:xfrm>
            <a:off x="457200" y="2490788"/>
            <a:ext cx="3903663" cy="2382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endParaRPr lang="en-US"/>
          </a:p>
        </p:txBody>
      </p:sp>
      <p:cxnSp>
        <p:nvCxnSpPr>
          <p:cNvPr id="11" name="Straight Connector 10"/>
          <p:cNvCxnSpPr/>
          <p:nvPr userDrawn="1"/>
        </p:nvCxnSpPr>
        <p:spPr>
          <a:xfrm>
            <a:off x="0" y="936625"/>
            <a:ext cx="9144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33" name="TextBox 1"/>
          <p:cNvSpPr txBox="1">
            <a:spLocks noChangeArrowheads="1"/>
          </p:cNvSpPr>
          <p:nvPr userDrawn="1"/>
        </p:nvSpPr>
        <p:spPr bwMode="auto">
          <a:xfrm>
            <a:off x="203200" y="6011863"/>
            <a:ext cx="160813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defTabSz="912813" eaLnBrk="1" fontAlgn="base" hangingPunct="1">
              <a:spcBef>
                <a:spcPct val="0"/>
              </a:spcBef>
              <a:spcAft>
                <a:spcPct val="0"/>
              </a:spcAft>
              <a:defRPr/>
            </a:pPr>
            <a:r>
              <a:rPr lang="en-US" sz="900" smtClean="0">
                <a:solidFill>
                  <a:prstClr val="white"/>
                </a:solidFill>
              </a:rPr>
              <a:t>WHT/082311</a:t>
            </a:r>
          </a:p>
        </p:txBody>
      </p:sp>
      <p:pic>
        <p:nvPicPr>
          <p:cNvPr id="10" name="Picture 9" descr="HPCC Systems - Black.jpg"/>
          <p:cNvPicPr>
            <a:picLocks noChangeAspect="1"/>
          </p:cNvPicPr>
          <p:nvPr userDrawn="1"/>
        </p:nvPicPr>
        <p:blipFill>
          <a:blip r:embed="rId6" cstate="print"/>
          <a:stretch>
            <a:fillRect/>
          </a:stretch>
        </p:blipFill>
        <p:spPr>
          <a:xfrm>
            <a:off x="7160860" y="274320"/>
            <a:ext cx="1845979" cy="355600"/>
          </a:xfrm>
          <a:prstGeom prst="rect">
            <a:avLst/>
          </a:prstGeom>
        </p:spPr>
      </p:pic>
      <p:sp>
        <p:nvSpPr>
          <p:cNvPr id="12" name="TextBox 11"/>
          <p:cNvSpPr txBox="1"/>
          <p:nvPr userDrawn="1"/>
        </p:nvSpPr>
        <p:spPr>
          <a:xfrm>
            <a:off x="7060873" y="538480"/>
            <a:ext cx="1951047" cy="307777"/>
          </a:xfrm>
          <a:prstGeom prst="rect">
            <a:avLst/>
          </a:prstGeom>
          <a:noFill/>
        </p:spPr>
        <p:txBody>
          <a:bodyPr wrap="none" rtlCol="0">
            <a:spAutoFit/>
          </a:bodyPr>
          <a:lstStyle/>
          <a:p>
            <a:pPr defTabSz="912813" fontAlgn="base">
              <a:spcBef>
                <a:spcPct val="0"/>
              </a:spcBef>
              <a:spcAft>
                <a:spcPct val="0"/>
              </a:spcAft>
            </a:pPr>
            <a:r>
              <a:rPr lang="en-US" sz="1400" dirty="0" smtClean="0">
                <a:solidFill>
                  <a:srgbClr val="141313"/>
                </a:solidFill>
              </a:rPr>
              <a:t>http://hpccsystems.com</a:t>
            </a:r>
            <a:endParaRPr lang="en-US" sz="1400" dirty="0">
              <a:solidFill>
                <a:srgbClr val="141313"/>
              </a:solidFill>
            </a:endParaRPr>
          </a:p>
        </p:txBody>
      </p:sp>
      <p:sp>
        <p:nvSpPr>
          <p:cNvPr id="5" name="Footer Placeholder 4"/>
          <p:cNvSpPr>
            <a:spLocks noGrp="1"/>
          </p:cNvSpPr>
          <p:nvPr>
            <p:ph type="ftr" sz="quarter" idx="3"/>
          </p:nvPr>
        </p:nvSpPr>
        <p:spPr>
          <a:xfrm>
            <a:off x="2562225" y="6427788"/>
            <a:ext cx="6062663" cy="365125"/>
          </a:xfrm>
          <a:prstGeom prst="rect">
            <a:avLst/>
          </a:prstGeom>
        </p:spPr>
        <p:txBody>
          <a:bodyPr vert="horz" lIns="91440" tIns="45720" rIns="91440" bIns="45720" rtlCol="0" anchor="ctr"/>
          <a:lstStyle>
            <a:lvl1pPr algn="r" defTabSz="914293" fontAlgn="auto">
              <a:spcBef>
                <a:spcPts val="0"/>
              </a:spcBef>
              <a:spcAft>
                <a:spcPts val="0"/>
              </a:spcAft>
              <a:defRPr sz="1200" b="1">
                <a:solidFill>
                  <a:schemeClr val="tx1"/>
                </a:solidFill>
                <a:latin typeface="+mn-lt"/>
                <a:ea typeface="+mn-ea"/>
                <a:cs typeface="+mn-cs"/>
              </a:defRPr>
            </a:lvl1pPr>
          </a:lstStyle>
          <a:p>
            <a:pPr>
              <a:defRPr/>
            </a:pPr>
            <a:r>
              <a:rPr lang="en-US" smtClean="0">
                <a:solidFill>
                  <a:srgbClr val="141313"/>
                </a:solidFill>
              </a:rPr>
              <a:t>SALT - Scalable Automated Linking Technology</a:t>
            </a:r>
            <a:endParaRPr lang="en-US" dirty="0">
              <a:solidFill>
                <a:srgbClr val="141313"/>
              </a:solidFill>
            </a:endParaRPr>
          </a:p>
        </p:txBody>
      </p:sp>
      <p:grpSp>
        <p:nvGrpSpPr>
          <p:cNvPr id="2" name="Group 12"/>
          <p:cNvGrpSpPr/>
          <p:nvPr userDrawn="1"/>
        </p:nvGrpSpPr>
        <p:grpSpPr>
          <a:xfrm>
            <a:off x="212109" y="6428841"/>
            <a:ext cx="2059904" cy="307239"/>
            <a:chOff x="5434349" y="6425023"/>
            <a:chExt cx="2059904" cy="307239"/>
          </a:xfrm>
        </p:grpSpPr>
        <p:pic>
          <p:nvPicPr>
            <p:cNvPr id="14" name="Picture 22" descr="LN_NEW LOGO RED.eps"/>
            <p:cNvPicPr>
              <a:picLocks noChangeAspect="1"/>
            </p:cNvPicPr>
            <p:nvPr userDrawn="1"/>
          </p:nvPicPr>
          <p:blipFill>
            <a:blip r:embed="rId7" cstate="screen"/>
            <a:stretch>
              <a:fillRect/>
            </a:stretch>
          </p:blipFill>
          <p:spPr bwMode="auto">
            <a:xfrm>
              <a:off x="5434349" y="6477000"/>
              <a:ext cx="958831" cy="170367"/>
            </a:xfrm>
            <a:prstGeom prst="rect">
              <a:avLst/>
            </a:prstGeom>
            <a:noFill/>
            <a:ln w="9525">
              <a:noFill/>
              <a:miter lim="800000"/>
              <a:headEnd/>
              <a:tailEnd/>
            </a:ln>
          </p:spPr>
        </p:pic>
        <p:sp>
          <p:nvSpPr>
            <p:cNvPr id="15" name="TextBox 14"/>
            <p:cNvSpPr txBox="1"/>
            <p:nvPr userDrawn="1"/>
          </p:nvSpPr>
          <p:spPr>
            <a:xfrm>
              <a:off x="6527322" y="6425023"/>
              <a:ext cx="966931" cy="307239"/>
            </a:xfrm>
            <a:prstGeom prst="rect">
              <a:avLst/>
            </a:prstGeom>
            <a:noFill/>
          </p:spPr>
          <p:txBody>
            <a:bodyPr wrap="none">
              <a:spAutoFit/>
            </a:bodyPr>
            <a:lstStyle/>
            <a:p>
              <a:pPr defTabSz="912813" fontAlgn="base">
                <a:spcBef>
                  <a:spcPct val="0"/>
                </a:spcBef>
                <a:spcAft>
                  <a:spcPct val="0"/>
                </a:spcAft>
                <a:defRPr/>
              </a:pPr>
              <a:r>
                <a:rPr lang="en-US" sz="1050" dirty="0" smtClean="0">
                  <a:solidFill>
                    <a:srgbClr val="C00000"/>
                  </a:solidFill>
                </a:rPr>
                <a:t>Risk Solutions </a:t>
              </a:r>
              <a:endParaRPr lang="en-US" sz="1050" dirty="0">
                <a:solidFill>
                  <a:srgbClr val="C00000"/>
                </a:solidFill>
              </a:endParaRPr>
            </a:p>
          </p:txBody>
        </p:sp>
        <p:grpSp>
          <p:nvGrpSpPr>
            <p:cNvPr id="3" name="Group 18"/>
            <p:cNvGrpSpPr>
              <a:grpSpLocks/>
            </p:cNvGrpSpPr>
            <p:nvPr userDrawn="1"/>
          </p:nvGrpSpPr>
          <p:grpSpPr bwMode="auto">
            <a:xfrm>
              <a:off x="6461760" y="6471779"/>
              <a:ext cx="17145" cy="166842"/>
              <a:chOff x="7124682" y="214314"/>
              <a:chExt cx="18306" cy="161158"/>
            </a:xfrm>
          </p:grpSpPr>
          <p:sp>
            <p:nvSpPr>
              <p:cNvPr id="17" name="Rectangle 16"/>
              <p:cNvSpPr/>
              <p:nvPr/>
            </p:nvSpPr>
            <p:spPr>
              <a:xfrm>
                <a:off x="7124682" y="214314"/>
                <a:ext cx="18306" cy="176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fontAlgn="base">
                  <a:spcBef>
                    <a:spcPct val="0"/>
                  </a:spcBef>
                  <a:spcAft>
                    <a:spcPct val="0"/>
                  </a:spcAft>
                  <a:defRPr/>
                </a:pPr>
                <a:endParaRPr lang="en-US" sz="800" dirty="0">
                  <a:solidFill>
                    <a:prstClr val="white"/>
                  </a:solidFill>
                </a:endParaRPr>
              </a:p>
            </p:txBody>
          </p:sp>
          <p:sp>
            <p:nvSpPr>
              <p:cNvPr id="18" name="Rectangle 17"/>
              <p:cNvSpPr/>
              <p:nvPr/>
            </p:nvSpPr>
            <p:spPr>
              <a:xfrm>
                <a:off x="7124682" y="243192"/>
                <a:ext cx="18306" cy="177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fontAlgn="base">
                  <a:spcBef>
                    <a:spcPct val="0"/>
                  </a:spcBef>
                  <a:spcAft>
                    <a:spcPct val="0"/>
                  </a:spcAft>
                  <a:defRPr/>
                </a:pPr>
                <a:endParaRPr lang="en-US" sz="800" dirty="0">
                  <a:solidFill>
                    <a:prstClr val="white"/>
                  </a:solidFill>
                </a:endParaRPr>
              </a:p>
            </p:txBody>
          </p:sp>
          <p:sp>
            <p:nvSpPr>
              <p:cNvPr id="19" name="Rectangle 18"/>
              <p:cNvSpPr/>
              <p:nvPr/>
            </p:nvSpPr>
            <p:spPr>
              <a:xfrm>
                <a:off x="7124682" y="272070"/>
                <a:ext cx="18306" cy="176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fontAlgn="base">
                  <a:spcBef>
                    <a:spcPct val="0"/>
                  </a:spcBef>
                  <a:spcAft>
                    <a:spcPct val="0"/>
                  </a:spcAft>
                  <a:defRPr/>
                </a:pPr>
                <a:endParaRPr lang="en-US" sz="800" dirty="0">
                  <a:solidFill>
                    <a:prstClr val="white"/>
                  </a:solidFill>
                </a:endParaRPr>
              </a:p>
            </p:txBody>
          </p:sp>
          <p:sp>
            <p:nvSpPr>
              <p:cNvPr id="20" name="Rectangle 19"/>
              <p:cNvSpPr/>
              <p:nvPr/>
            </p:nvSpPr>
            <p:spPr>
              <a:xfrm>
                <a:off x="7124682" y="300017"/>
                <a:ext cx="18306" cy="176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fontAlgn="base">
                  <a:spcBef>
                    <a:spcPct val="0"/>
                  </a:spcBef>
                  <a:spcAft>
                    <a:spcPct val="0"/>
                  </a:spcAft>
                  <a:defRPr/>
                </a:pPr>
                <a:endParaRPr lang="en-US" sz="800" dirty="0">
                  <a:solidFill>
                    <a:prstClr val="white"/>
                  </a:solidFill>
                </a:endParaRPr>
              </a:p>
            </p:txBody>
          </p:sp>
          <p:sp>
            <p:nvSpPr>
              <p:cNvPr id="21" name="Rectangle 20"/>
              <p:cNvSpPr/>
              <p:nvPr/>
            </p:nvSpPr>
            <p:spPr>
              <a:xfrm>
                <a:off x="7124682" y="328894"/>
                <a:ext cx="18306" cy="177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fontAlgn="base">
                  <a:spcBef>
                    <a:spcPct val="0"/>
                  </a:spcBef>
                  <a:spcAft>
                    <a:spcPct val="0"/>
                  </a:spcAft>
                  <a:defRPr/>
                </a:pPr>
                <a:endParaRPr lang="en-US" sz="800" dirty="0">
                  <a:solidFill>
                    <a:prstClr val="white"/>
                  </a:solidFill>
                </a:endParaRPr>
              </a:p>
            </p:txBody>
          </p:sp>
          <p:sp>
            <p:nvSpPr>
              <p:cNvPr id="22" name="Rectangle 21"/>
              <p:cNvSpPr/>
              <p:nvPr/>
            </p:nvSpPr>
            <p:spPr>
              <a:xfrm>
                <a:off x="7124682" y="357773"/>
                <a:ext cx="18306" cy="176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fontAlgn="base">
                  <a:spcBef>
                    <a:spcPct val="0"/>
                  </a:spcBef>
                  <a:spcAft>
                    <a:spcPct val="0"/>
                  </a:spcAft>
                  <a:defRPr/>
                </a:pPr>
                <a:endParaRPr lang="en-US" sz="800" dirty="0">
                  <a:solidFill>
                    <a:prstClr val="white"/>
                  </a:solidFill>
                </a:endParaRPr>
              </a:p>
            </p:txBody>
          </p:sp>
        </p:grpSp>
      </p:grpSp>
      <p:sp>
        <p:nvSpPr>
          <p:cNvPr id="6" name="Slide Number Placeholder 5"/>
          <p:cNvSpPr>
            <a:spLocks noGrp="1"/>
          </p:cNvSpPr>
          <p:nvPr>
            <p:ph type="sldNum" sz="quarter" idx="4"/>
          </p:nvPr>
        </p:nvSpPr>
        <p:spPr>
          <a:xfrm>
            <a:off x="8629650" y="6427788"/>
            <a:ext cx="377825"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1"/>
                </a:solidFill>
              </a:defRPr>
            </a:lvl1pPr>
          </a:lstStyle>
          <a:p>
            <a:pPr defTabSz="912813" fontAlgn="base">
              <a:spcBef>
                <a:spcPct val="0"/>
              </a:spcBef>
              <a:spcAft>
                <a:spcPct val="0"/>
              </a:spcAft>
              <a:defRPr/>
            </a:pPr>
            <a:fld id="{032810DB-6D0D-6546-9933-38ADD1A5F8A4}" type="slidenum">
              <a:rPr lang="en-US" smtClean="0">
                <a:solidFill>
                  <a:srgbClr val="141313"/>
                </a:solidFill>
              </a:rPr>
              <a:pPr defTabSz="912813" fontAlgn="base">
                <a:spcBef>
                  <a:spcPct val="0"/>
                </a:spcBef>
                <a:spcAft>
                  <a:spcPct val="0"/>
                </a:spcAft>
                <a:defRPr/>
              </a:pPr>
              <a:t>‹#›</a:t>
            </a:fld>
            <a:endParaRPr lang="en-US" dirty="0">
              <a:solidFill>
                <a:srgbClr val="141313"/>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2" r:id="rId4"/>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2000" kern="1200">
          <a:solidFill>
            <a:schemeClr val="accent1"/>
          </a:solidFill>
          <a:latin typeface="+mj-lt"/>
          <a:ea typeface="ＭＳ Ｐゴシック" charset="0"/>
          <a:cs typeface="ＭＳ Ｐゴシック" charset="0"/>
        </a:defRPr>
      </a:lvl1pPr>
      <a:lvl2pPr algn="l" defTabSz="457200" rtl="0" eaLnBrk="0" fontAlgn="base" hangingPunct="0">
        <a:spcBef>
          <a:spcPct val="0"/>
        </a:spcBef>
        <a:spcAft>
          <a:spcPct val="0"/>
        </a:spcAft>
        <a:defRPr sz="2000">
          <a:solidFill>
            <a:schemeClr val="accent1"/>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2000">
          <a:solidFill>
            <a:schemeClr val="accent1"/>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2000">
          <a:solidFill>
            <a:schemeClr val="accent1"/>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2000">
          <a:solidFill>
            <a:schemeClr val="accent1"/>
          </a:solidFill>
          <a:latin typeface="Calibri" charset="0"/>
          <a:ea typeface="ＭＳ Ｐゴシック" charset="0"/>
          <a:cs typeface="ＭＳ Ｐゴシック" charset="0"/>
        </a:defRPr>
      </a:lvl5pPr>
      <a:lvl6pPr marL="4572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6pPr>
      <a:lvl7pPr marL="9144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7pPr>
      <a:lvl8pPr marL="13716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8pPr>
      <a:lvl9pPr marL="1828800" algn="l" defTabSz="457200" rtl="0" fontAlgn="base">
        <a:spcBef>
          <a:spcPct val="0"/>
        </a:spcBef>
        <a:spcAft>
          <a:spcPct val="0"/>
        </a:spcAft>
        <a:defRPr sz="1700">
          <a:solidFill>
            <a:schemeClr val="accent2"/>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defRPr sz="17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mailto:tmiddleton@hpccsystems.com" TargetMode="External"/><Relationship Id="rId5" Type="http://schemas.openxmlformats.org/officeDocument/2006/relationships/hyperlink" Target="http://hpccsystems.com/salt" TargetMode="External"/><Relationship Id="rId4" Type="http://schemas.openxmlformats.org/officeDocument/2006/relationships/hyperlink" Target="http://hpccsystem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hpccsystems_500.png"/>
          <p:cNvPicPr>
            <a:picLocks noChangeAspect="1"/>
          </p:cNvPicPr>
          <p:nvPr/>
        </p:nvPicPr>
        <p:blipFill>
          <a:blip r:embed="rId3" cstate="print"/>
          <a:stretch>
            <a:fillRect/>
          </a:stretch>
        </p:blipFill>
        <p:spPr>
          <a:xfrm>
            <a:off x="2514600" y="762000"/>
            <a:ext cx="4305300" cy="1110767"/>
          </a:xfrm>
          <a:prstGeom prst="rect">
            <a:avLst/>
          </a:prstGeom>
        </p:spPr>
      </p:pic>
      <p:grpSp>
        <p:nvGrpSpPr>
          <p:cNvPr id="10" name="Group 9"/>
          <p:cNvGrpSpPr/>
          <p:nvPr/>
        </p:nvGrpSpPr>
        <p:grpSpPr>
          <a:xfrm>
            <a:off x="533400" y="1676400"/>
            <a:ext cx="2667000" cy="2819400"/>
            <a:chOff x="2590800" y="1143000"/>
            <a:chExt cx="3840163" cy="4280581"/>
          </a:xfrm>
        </p:grpSpPr>
        <p:pic>
          <p:nvPicPr>
            <p:cNvPr id="11" name="Picture 6" descr="starchart"/>
            <p:cNvPicPr>
              <a:picLocks noChangeAspect="1" noChangeArrowheads="1"/>
            </p:cNvPicPr>
            <p:nvPr/>
          </p:nvPicPr>
          <p:blipFill>
            <a:blip r:embed="rId4" cstate="print"/>
            <a:srcRect l="7494" r="7494"/>
            <a:stretch>
              <a:fillRect/>
            </a:stretch>
          </p:blipFill>
          <p:spPr bwMode="auto">
            <a:xfrm>
              <a:off x="2590800" y="1143000"/>
              <a:ext cx="3840163" cy="4280581"/>
            </a:xfrm>
            <a:prstGeom prst="rect">
              <a:avLst/>
            </a:prstGeom>
            <a:noFill/>
            <a:ln w="9525">
              <a:noFill/>
              <a:miter lim="800000"/>
              <a:headEnd/>
              <a:tailEnd/>
            </a:ln>
          </p:spPr>
        </p:pic>
        <p:pic>
          <p:nvPicPr>
            <p:cNvPr id="12" name="Picture 2" descr="slide_012208b"/>
            <p:cNvPicPr preferRelativeResize="0">
              <a:picLocks noChangeAspect="1" noChangeArrowheads="1"/>
            </p:cNvPicPr>
            <p:nvPr/>
          </p:nvPicPr>
          <p:blipFill>
            <a:blip r:embed="rId5" cstate="print"/>
            <a:srcRect l="25000" t="27310" r="25000" b="25044"/>
            <a:stretch>
              <a:fillRect/>
            </a:stretch>
          </p:blipFill>
          <p:spPr bwMode="auto">
            <a:xfrm>
              <a:off x="3505200" y="2667000"/>
              <a:ext cx="1920875" cy="1247775"/>
            </a:xfrm>
            <a:prstGeom prst="rect">
              <a:avLst/>
            </a:prstGeom>
            <a:noFill/>
            <a:ln w="9525">
              <a:noFill/>
              <a:miter lim="800000"/>
              <a:headEnd/>
              <a:tailEnd/>
            </a:ln>
          </p:spPr>
        </p:pic>
      </p:grpSp>
      <p:sp>
        <p:nvSpPr>
          <p:cNvPr id="13" name="Title 1"/>
          <p:cNvSpPr txBox="1">
            <a:spLocks/>
          </p:cNvSpPr>
          <p:nvPr/>
        </p:nvSpPr>
        <p:spPr>
          <a:xfrm>
            <a:off x="3200400" y="4876800"/>
            <a:ext cx="5943600" cy="116205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Tony Middleton, Ph.D., Sr. Architect, Data Scientist</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pic>
        <p:nvPicPr>
          <p:cNvPr id="53249" name="Picture 1"/>
          <p:cNvPicPr>
            <a:picLocks noChangeAspect="1" noChangeArrowheads="1"/>
          </p:cNvPicPr>
          <p:nvPr/>
        </p:nvPicPr>
        <p:blipFill>
          <a:blip r:embed="rId6" cstate="print"/>
          <a:srcRect/>
          <a:stretch>
            <a:fillRect/>
          </a:stretch>
        </p:blipFill>
        <p:spPr bwMode="auto">
          <a:xfrm>
            <a:off x="3505200" y="3200400"/>
            <a:ext cx="5236564" cy="609600"/>
          </a:xfrm>
          <a:prstGeom prst="rect">
            <a:avLst/>
          </a:prstGeom>
          <a:noFill/>
          <a:ln w="9525">
            <a:noFill/>
            <a:miter lim="800000"/>
            <a:headEnd/>
            <a:tailEnd/>
          </a:ln>
        </p:spPr>
      </p:pic>
      <p:pic>
        <p:nvPicPr>
          <p:cNvPr id="53250" name="Picture 2"/>
          <p:cNvPicPr>
            <a:picLocks noChangeAspect="1" noChangeArrowheads="1"/>
          </p:cNvPicPr>
          <p:nvPr/>
        </p:nvPicPr>
        <p:blipFill>
          <a:blip r:embed="rId7" cstate="print"/>
          <a:srcRect/>
          <a:stretch>
            <a:fillRect/>
          </a:stretch>
        </p:blipFill>
        <p:spPr bwMode="auto">
          <a:xfrm>
            <a:off x="381000" y="4572000"/>
            <a:ext cx="2876550" cy="1704975"/>
          </a:xfrm>
          <a:prstGeom prst="rect">
            <a:avLst/>
          </a:prstGeom>
          <a:noFill/>
          <a:ln w="9525">
            <a:noFill/>
            <a:miter lim="800000"/>
            <a:headEnd/>
            <a:tailEnd/>
          </a:ln>
        </p:spPr>
      </p:pic>
      <p:sp>
        <p:nvSpPr>
          <p:cNvPr id="20" name="Rectangle 19"/>
          <p:cNvSpPr/>
          <p:nvPr/>
        </p:nvSpPr>
        <p:spPr>
          <a:xfrm>
            <a:off x="3810000" y="5334000"/>
            <a:ext cx="2286000" cy="738664"/>
          </a:xfrm>
          <a:prstGeom prst="rect">
            <a:avLst/>
          </a:prstGeom>
        </p:spPr>
        <p:txBody>
          <a:bodyPr>
            <a:spAutoFit/>
          </a:bodyPr>
          <a:lstStyle/>
          <a:p>
            <a:pPr lvl="0"/>
            <a:r>
              <a:rPr lang="en-US" sz="1400" b="1" dirty="0" smtClean="0">
                <a:solidFill>
                  <a:prstClr val="black"/>
                </a:solidFill>
                <a:latin typeface="Arial" pitchFamily="34" charset="0"/>
                <a:cs typeface="Arial" pitchFamily="34" charset="0"/>
              </a:rPr>
              <a:t>Data Science Track</a:t>
            </a:r>
          </a:p>
          <a:p>
            <a:pPr lvl="0"/>
            <a:r>
              <a:rPr lang="en-US" sz="1400" b="1" dirty="0" smtClean="0">
                <a:solidFill>
                  <a:prstClr val="black"/>
                </a:solidFill>
                <a:latin typeface="Arial" pitchFamily="34" charset="0"/>
                <a:cs typeface="Arial" pitchFamily="34" charset="0"/>
              </a:rPr>
              <a:t>1:30 Wednesday 02/29/2012</a:t>
            </a:r>
            <a:endParaRPr lang="en-US" sz="1400" b="1"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Data Integration Process</a:t>
            </a:r>
            <a:endParaRPr lang="en-US" sz="2400" b="1" dirty="0">
              <a:solidFill>
                <a:srgbClr val="FF0000"/>
              </a:solidFill>
              <a:latin typeface="+mj-lt"/>
              <a:ea typeface="+mj-ea"/>
              <a:cs typeface="+mj-cs"/>
            </a:endParaRPr>
          </a:p>
        </p:txBody>
      </p:sp>
      <p:sp>
        <p:nvSpPr>
          <p:cNvPr id="36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txBox="1">
            <a:spLocks noChangeArrowheads="1"/>
          </p:cNvSpPr>
          <p:nvPr/>
        </p:nvSpPr>
        <p:spPr>
          <a:xfrm>
            <a:off x="228600" y="762000"/>
            <a:ext cx="4191000" cy="56388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dirty="0" smtClean="0"/>
              <a:t>The SALT data integration process flow follows the general data integration process model with data  preparation steps and record linking steps. </a:t>
            </a:r>
          </a:p>
          <a:p>
            <a:pPr marL="233363" lvl="0" indent="-233363">
              <a:lnSpc>
                <a:spcPct val="80000"/>
              </a:lnSpc>
              <a:spcBef>
                <a:spcPts val="1200"/>
              </a:spcBef>
              <a:buFont typeface="Arial" pitchFamily="34" charset="0"/>
              <a:buChar char="•"/>
            </a:pPr>
            <a:r>
              <a:rPr lang="en-US" sz="1400" dirty="0" smtClean="0"/>
              <a:t>A SALT process typically begins with data profiling to support data analysis on data sources.  Other data preparation steps can include parsing/classification of unstructured data, data ingest to merge source data for linking, and data hygiene to determine data which should be cleansed.  Data preparation can also include a delta file compare to identify changes in the data.</a:t>
            </a:r>
          </a:p>
          <a:p>
            <a:pPr marL="233363" lvl="0" indent="-233363">
              <a:lnSpc>
                <a:spcPct val="80000"/>
              </a:lnSpc>
              <a:spcBef>
                <a:spcPts val="1200"/>
              </a:spcBef>
              <a:buFont typeface="Arial" pitchFamily="34" charset="0"/>
              <a:buChar char="•"/>
            </a:pPr>
            <a:r>
              <a:rPr lang="en-US" sz="1400" dirty="0" smtClean="0"/>
              <a:t>SALT linking processes include generation of specificities or matching weights for the linking process, followed by the specific linking process.</a:t>
            </a:r>
          </a:p>
          <a:p>
            <a:pPr marL="233363" lvl="0" indent="-233363">
              <a:lnSpc>
                <a:spcPct val="80000"/>
              </a:lnSpc>
              <a:spcBef>
                <a:spcPts val="1200"/>
              </a:spcBef>
              <a:buFont typeface="Arial" pitchFamily="34" charset="0"/>
              <a:buChar char="•"/>
            </a:pPr>
            <a:r>
              <a:rPr lang="en-US" sz="1400" dirty="0" smtClean="0"/>
              <a:t>SALT </a:t>
            </a:r>
            <a:r>
              <a:rPr lang="en-US" sz="1400" u="sng" dirty="0" smtClean="0"/>
              <a:t>internal linking </a:t>
            </a:r>
            <a:r>
              <a:rPr lang="en-US" sz="1400" dirty="0" smtClean="0"/>
              <a:t>is the basic clustering process where records in a base or authority file containing information about entities are matched to identify which records are associated with which entity.</a:t>
            </a:r>
          </a:p>
          <a:p>
            <a:pPr marL="233363" lvl="0" indent="-233363">
              <a:lnSpc>
                <a:spcPct val="80000"/>
              </a:lnSpc>
              <a:spcBef>
                <a:spcPts val="1200"/>
              </a:spcBef>
              <a:buFont typeface="Arial" pitchFamily="34" charset="0"/>
              <a:buChar char="•"/>
            </a:pPr>
            <a:r>
              <a:rPr lang="en-US" sz="1400" dirty="0" smtClean="0"/>
              <a:t>SALT </a:t>
            </a:r>
            <a:r>
              <a:rPr lang="en-US" sz="1400" u="sng" dirty="0" smtClean="0"/>
              <a:t>external linking </a:t>
            </a:r>
            <a:r>
              <a:rPr lang="en-US" sz="1400" dirty="0" smtClean="0"/>
              <a:t>allows an external file of records or an online query to be matched to an existing base or authority file to determine which entity is matched.  Also called entity resolution.</a:t>
            </a:r>
          </a:p>
          <a:p>
            <a:pPr marL="233363" lvl="0" indent="-233363">
              <a:lnSpc>
                <a:spcPct val="80000"/>
              </a:lnSpc>
              <a:spcBef>
                <a:spcPts val="1200"/>
              </a:spcBef>
              <a:buFont typeface="Arial" pitchFamily="34" charset="0"/>
              <a:buChar char="•"/>
            </a:pPr>
            <a:r>
              <a:rPr lang="en-US" sz="1400" dirty="0" smtClean="0"/>
              <a:t>SALT </a:t>
            </a:r>
            <a:r>
              <a:rPr lang="en-US" sz="1400" u="sng" dirty="0" smtClean="0"/>
              <a:t>remote linking </a:t>
            </a:r>
            <a:r>
              <a:rPr lang="en-US" sz="1400" dirty="0" smtClean="0"/>
              <a:t>allows SALT specificities and matching to be incorporated into a custom user record matching application.</a:t>
            </a:r>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p:txBody>
      </p:sp>
      <p:pic>
        <p:nvPicPr>
          <p:cNvPr id="36872" name="Picture 8"/>
          <p:cNvPicPr>
            <a:picLocks noChangeAspect="1" noChangeArrowheads="1"/>
          </p:cNvPicPr>
          <p:nvPr/>
        </p:nvPicPr>
        <p:blipFill>
          <a:blip r:embed="rId2" cstate="print"/>
          <a:srcRect/>
          <a:stretch>
            <a:fillRect/>
          </a:stretch>
        </p:blipFill>
        <p:spPr bwMode="auto">
          <a:xfrm>
            <a:off x="4724400" y="914400"/>
            <a:ext cx="4267894" cy="536849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065D8965-88D6-43D6-8A63-C62CC7ACC0A0}" type="slidenum">
              <a:rPr lang="en-US" smtClean="0"/>
              <a:t>10</a:t>
            </a:fld>
            <a:endParaRPr lang="en-US"/>
          </a:p>
        </p:txBody>
      </p:sp>
      <p:sp>
        <p:nvSpPr>
          <p:cNvPr id="7" name="Footer Placeholder 6"/>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Basic Concepts</a:t>
            </a:r>
            <a:endParaRPr lang="en-US" sz="2400" b="1" dirty="0">
              <a:solidFill>
                <a:srgbClr val="FF0000"/>
              </a:solidFill>
              <a:latin typeface="+mj-lt"/>
              <a:ea typeface="+mj-ea"/>
              <a:cs typeface="+mj-cs"/>
            </a:endParaRPr>
          </a:p>
        </p:txBody>
      </p:sp>
      <p:pic>
        <p:nvPicPr>
          <p:cNvPr id="37890" name="Picture 2"/>
          <p:cNvPicPr>
            <a:picLocks noChangeAspect="1" noChangeArrowheads="1"/>
          </p:cNvPicPr>
          <p:nvPr/>
        </p:nvPicPr>
        <p:blipFill>
          <a:blip r:embed="rId2" cstate="print"/>
          <a:srcRect/>
          <a:stretch>
            <a:fillRect/>
          </a:stretch>
        </p:blipFill>
        <p:spPr bwMode="auto">
          <a:xfrm>
            <a:off x="3733800" y="990600"/>
            <a:ext cx="4985586" cy="3429000"/>
          </a:xfrm>
          <a:prstGeom prst="rect">
            <a:avLst/>
          </a:prstGeom>
          <a:noFill/>
          <a:ln w="9525">
            <a:noFill/>
            <a:miter lim="800000"/>
            <a:headEnd/>
            <a:tailEnd/>
          </a:ln>
        </p:spPr>
      </p:pic>
      <p:sp>
        <p:nvSpPr>
          <p:cNvPr id="4" name="Rectangle 3"/>
          <p:cNvSpPr txBox="1">
            <a:spLocks noChangeArrowheads="1"/>
          </p:cNvSpPr>
          <p:nvPr/>
        </p:nvSpPr>
        <p:spPr>
          <a:xfrm>
            <a:off x="228600" y="990600"/>
            <a:ext cx="3429000" cy="5257800"/>
          </a:xfrm>
          <a:prstGeom prst="rect">
            <a:avLst/>
          </a:prstGeom>
        </p:spPr>
        <p:txBody>
          <a:bodyPr vert="horz" lIns="91440" tIns="45720" rIns="91440" bIns="45720" rtlCol="0">
            <a:normAutofit lnSpcReduction="10000"/>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dirty="0" smtClean="0"/>
              <a:t>SALT is an executable program coded in C++ which can be executed from a Windows or Linux command prompt or directly from the ECL IDE development tool  in the HPCC environment.  </a:t>
            </a:r>
          </a:p>
          <a:p>
            <a:pPr marL="233363" lvl="0" indent="-233363">
              <a:lnSpc>
                <a:spcPct val="80000"/>
              </a:lnSpc>
              <a:spcBef>
                <a:spcPts val="1200"/>
              </a:spcBef>
              <a:buFont typeface="Arial" pitchFamily="34" charset="0"/>
              <a:buChar char="•"/>
            </a:pPr>
            <a:r>
              <a:rPr lang="en-US" sz="1400" dirty="0" smtClean="0"/>
              <a:t>The SALT program reads as its input a text file containing user-defined specification statements, and produces an output file containing the generated ECL code to import into the user ECL code repository.</a:t>
            </a:r>
          </a:p>
          <a:p>
            <a:pPr marL="233363" lvl="0" indent="-233363">
              <a:lnSpc>
                <a:spcPct val="80000"/>
              </a:lnSpc>
              <a:spcBef>
                <a:spcPts val="1200"/>
              </a:spcBef>
              <a:buFont typeface="Arial" pitchFamily="34" charset="0"/>
              <a:buChar char="•"/>
            </a:pPr>
            <a:r>
              <a:rPr lang="en-US" sz="1400" dirty="0" smtClean="0"/>
              <a:t>The specification file is a text file with declarative language statements and parameters that define the data file and fields to be processed, and associated processing options such as the module into which the generated code is imported.</a:t>
            </a:r>
          </a:p>
          <a:p>
            <a:pPr marL="233363" lvl="0" indent="-233363">
              <a:lnSpc>
                <a:spcPct val="80000"/>
              </a:lnSpc>
              <a:spcBef>
                <a:spcPts val="1200"/>
              </a:spcBef>
              <a:buFont typeface="Arial" pitchFamily="34" charset="0"/>
              <a:buChar char="•"/>
            </a:pPr>
            <a:r>
              <a:rPr lang="en-US" sz="1400" dirty="0" smtClean="0"/>
              <a:t>Although the primary use of SALT is for record linkage and clustering applications, SALT offers auxiliary capabilities including data profiling, data hygiene, data source consistency monitoring, data ingest and updating of base data files, and file comparison to determine delta changes between versions of a data file.</a:t>
            </a:r>
          </a:p>
          <a:p>
            <a:pPr marL="233363" marR="0" lvl="0" indent="-233363" algn="l" defTabSz="914400" rtl="0" eaLnBrk="1" fontAlgn="auto" latinLnBrk="0" hangingPunct="1">
              <a:lnSpc>
                <a:spcPct val="80000"/>
              </a:lnSpc>
              <a:spcBef>
                <a:spcPts val="12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3"/>
          <p:cNvSpPr txBox="1">
            <a:spLocks noChangeArrowheads="1"/>
          </p:cNvSpPr>
          <p:nvPr/>
        </p:nvSpPr>
        <p:spPr>
          <a:xfrm>
            <a:off x="3657600" y="4267200"/>
            <a:ext cx="5105400" cy="2057400"/>
          </a:xfrm>
          <a:prstGeom prst="rect">
            <a:avLst/>
          </a:prstGeom>
        </p:spPr>
        <p:txBody>
          <a:bodyPr vert="horz" lIns="91440" tIns="45720" rIns="91440" bIns="45720" rtlCol="0">
            <a:normAutofit lnSpcReduction="10000"/>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dirty="0" smtClean="0"/>
              <a:t>SALT encapsulates a significant amount of ECL programming knowledge, experience, and best practices gained at LexisNexis for the types of applications supported, and can result in large increases in developer productivity. It also offers a significant reduction in implementation time and cost over a hand-coded approach.</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dirty="0" smtClean="0"/>
              <a:t>SALT can be used with any type of data in any format supported by the ECL programming language to create new applications, or to enhance existing applications</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Slide Number Placeholder 7"/>
          <p:cNvSpPr>
            <a:spLocks noGrp="1"/>
          </p:cNvSpPr>
          <p:nvPr>
            <p:ph type="sldNum" sz="quarter" idx="12"/>
          </p:nvPr>
        </p:nvSpPr>
        <p:spPr/>
        <p:txBody>
          <a:bodyPr/>
          <a:lstStyle/>
          <a:p>
            <a:fld id="{065D8965-88D6-43D6-8A63-C62CC7ACC0A0}" type="slidenum">
              <a:rPr lang="en-US" smtClean="0"/>
              <a:t>11</a:t>
            </a:fld>
            <a:endParaRPr lang="en-US"/>
          </a:p>
        </p:txBody>
      </p:sp>
      <p:sp>
        <p:nvSpPr>
          <p:cNvPr id="9" name="Footer Placeholder 8"/>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0"/>
            <a:ext cx="55626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Field Weight Computation and Record Matching</a:t>
            </a:r>
            <a:endParaRPr lang="en-US" sz="2400" b="1" dirty="0">
              <a:solidFill>
                <a:srgbClr val="FF0000"/>
              </a:solidFill>
              <a:latin typeface="+mj-lt"/>
              <a:ea typeface="+mj-ea"/>
              <a:cs typeface="+mj-cs"/>
            </a:endParaRPr>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8913" name="Picture 1"/>
          <p:cNvPicPr>
            <a:picLocks noChangeAspect="1" noChangeArrowheads="1"/>
          </p:cNvPicPr>
          <p:nvPr/>
        </p:nvPicPr>
        <p:blipFill>
          <a:blip r:embed="rId2" cstate="print"/>
          <a:srcRect/>
          <a:stretch>
            <a:fillRect/>
          </a:stretch>
        </p:blipFill>
        <p:spPr bwMode="auto">
          <a:xfrm>
            <a:off x="3860800" y="990600"/>
            <a:ext cx="5283200" cy="3657600"/>
          </a:xfrm>
          <a:prstGeom prst="rect">
            <a:avLst/>
          </a:prstGeom>
          <a:noFill/>
        </p:spPr>
      </p:pic>
      <p:sp>
        <p:nvSpPr>
          <p:cNvPr id="7" name="Rectangle 3"/>
          <p:cNvSpPr txBox="1">
            <a:spLocks noChangeArrowheads="1"/>
          </p:cNvSpPr>
          <p:nvPr/>
        </p:nvSpPr>
        <p:spPr>
          <a:xfrm>
            <a:off x="228600" y="990600"/>
            <a:ext cx="3581400" cy="52578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dirty="0" smtClean="0"/>
              <a:t>SALT calculates record matching field weights based the concept of </a:t>
            </a:r>
            <a:r>
              <a:rPr lang="en-US" sz="1400" u="sng" dirty="0" smtClean="0"/>
              <a:t>term specificity</a:t>
            </a:r>
            <a:r>
              <a:rPr lang="en-US" sz="1400" dirty="0" smtClean="0"/>
              <a:t> and matching weights are referred to within SALT as </a:t>
            </a:r>
            <a:r>
              <a:rPr lang="en-US" sz="1400" u="sng" dirty="0" smtClean="0"/>
              <a:t>specificities</a:t>
            </a:r>
            <a:r>
              <a:rPr lang="en-US" sz="1400" dirty="0" smtClean="0"/>
              <a:t>.  </a:t>
            </a:r>
          </a:p>
          <a:p>
            <a:pPr marL="233363" lvl="0" indent="-233363">
              <a:lnSpc>
                <a:spcPct val="80000"/>
              </a:lnSpc>
              <a:spcBef>
                <a:spcPts val="1200"/>
              </a:spcBef>
              <a:buFont typeface="Arial" pitchFamily="34" charset="0"/>
              <a:buChar char="•"/>
            </a:pPr>
            <a:r>
              <a:rPr lang="en-US" sz="1400" dirty="0" smtClean="0"/>
              <a:t>SALT applies the concept of term specificity to the unique field values for a field defined for a record in the input dataset(s) to be matched to calculate a </a:t>
            </a:r>
            <a:r>
              <a:rPr lang="en-US" sz="1400" i="1" dirty="0" smtClean="0"/>
              <a:t>field value specificity</a:t>
            </a:r>
            <a:r>
              <a:rPr lang="en-US" sz="1400" dirty="0" smtClean="0"/>
              <a:t> for each unique value contained in the field across all records in the dataset.  The rarer a field value is in the input dataset, the higher the specificity value.</a:t>
            </a:r>
          </a:p>
          <a:p>
            <a:pPr marL="233363" lvl="0" indent="-233363">
              <a:lnSpc>
                <a:spcPct val="80000"/>
              </a:lnSpc>
              <a:spcBef>
                <a:spcPts val="1200"/>
              </a:spcBef>
              <a:buFont typeface="Arial" pitchFamily="34" charset="0"/>
              <a:buChar char="•"/>
            </a:pPr>
            <a:r>
              <a:rPr lang="en-US" sz="1400" dirty="0" smtClean="0"/>
              <a:t>SALT uses the field value specificities as weights for determining record matches in a record linking/clustering process.</a:t>
            </a:r>
          </a:p>
          <a:p>
            <a:pPr marL="233363" lvl="0" indent="-233363">
              <a:lnSpc>
                <a:spcPct val="80000"/>
              </a:lnSpc>
              <a:spcBef>
                <a:spcPts val="1200"/>
              </a:spcBef>
              <a:buFont typeface="Arial" pitchFamily="34" charset="0"/>
              <a:buChar char="•"/>
            </a:pPr>
            <a:r>
              <a:rPr lang="en-US" sz="1400" dirty="0" smtClean="0"/>
              <a:t>SALT compares each field in the two records for similarity based on the definition of the field in the SALT specification file. If the field values match between the two records, the specificity for the field value (scaled for fuzzy matches and otherwise adjusted based on the editing options for the field) is added to a total specificity to help determine a record match</a:t>
            </a:r>
          </a:p>
          <a:p>
            <a:pPr marL="233363" marR="0" lvl="0" indent="-233363" algn="l" defTabSz="914400" rtl="0" eaLnBrk="1" fontAlgn="auto" latinLnBrk="0" hangingPunct="1">
              <a:lnSpc>
                <a:spcPct val="80000"/>
              </a:lnSpc>
              <a:spcBef>
                <a:spcPts val="12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3"/>
          <p:cNvSpPr txBox="1">
            <a:spLocks noChangeArrowheads="1"/>
          </p:cNvSpPr>
          <p:nvPr/>
        </p:nvSpPr>
        <p:spPr>
          <a:xfrm>
            <a:off x="3733800" y="4800600"/>
            <a:ext cx="5105400" cy="2057400"/>
          </a:xfrm>
          <a:prstGeom prst="rect">
            <a:avLst/>
          </a:prstGeom>
        </p:spPr>
        <p:txBody>
          <a:bodyPr vert="horz" lIns="91440" tIns="45720" rIns="91440" bIns="45720" rtlCol="0">
            <a:normAutofit/>
          </a:bodyPr>
          <a:lstStyle/>
          <a:p>
            <a:pPr marL="233363" lvl="0" indent="-233363">
              <a:lnSpc>
                <a:spcPct val="80000"/>
              </a:lnSpc>
              <a:spcBef>
                <a:spcPts val="1200"/>
              </a:spcBef>
              <a:buFont typeface="Arial" pitchFamily="34" charset="0"/>
              <a:buChar char="•"/>
            </a:pPr>
            <a:r>
              <a:rPr lang="en-US" sz="1400" dirty="0" smtClean="0"/>
              <a:t>Each field defined in the specification file for the record can make a positive, negative, or no contribution to the total specificity</a:t>
            </a:r>
          </a:p>
          <a:p>
            <a:pPr marL="233363" lvl="0" indent="-233363">
              <a:lnSpc>
                <a:spcPct val="80000"/>
              </a:lnSpc>
              <a:spcBef>
                <a:spcPts val="1200"/>
              </a:spcBef>
              <a:buFont typeface="Arial" pitchFamily="34" charset="0"/>
              <a:buChar cha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SALT automatically calculates a total specificity matching threshold for determining a record match based on the</a:t>
            </a:r>
            <a:r>
              <a:rPr kumimoji="0" lang="en-US" sz="1400" b="0" i="0" u="none" strike="noStrike" kern="1200" cap="none" spc="0" normalizeH="0" noProof="0" dirty="0" smtClean="0">
                <a:ln>
                  <a:noFill/>
                </a:ln>
                <a:solidFill>
                  <a:schemeClr val="tx1"/>
                </a:solidFill>
                <a:effectLst/>
                <a:uLnTx/>
                <a:uFillTx/>
                <a:latin typeface="+mn-lt"/>
                <a:ea typeface="+mn-ea"/>
                <a:cs typeface="+mn-cs"/>
              </a:rPr>
              <a:t> specification file definition which includes the target </a:t>
            </a:r>
            <a:r>
              <a:rPr lang="en-US" sz="1400" dirty="0" smtClean="0"/>
              <a:t>precision.</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fld id="{065D8965-88D6-43D6-8A63-C62CC7ACC0A0}" type="slidenum">
              <a:rPr lang="en-US" smtClean="0"/>
              <a:t>12</a:t>
            </a:fld>
            <a:endParaRPr lang="en-US"/>
          </a:p>
        </p:txBody>
      </p:sp>
      <p:sp>
        <p:nvSpPr>
          <p:cNvPr id="10" name="Footer Placeholder 9"/>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Specification Language</a:t>
            </a:r>
            <a:endParaRPr lang="en-US" sz="2400" b="1" dirty="0">
              <a:solidFill>
                <a:srgbClr val="FF0000"/>
              </a:solidFill>
              <a:latin typeface="+mj-lt"/>
              <a:ea typeface="+mj-ea"/>
              <a:cs typeface="+mj-cs"/>
            </a:endParaRPr>
          </a:p>
        </p:txBody>
      </p:sp>
      <p:sp>
        <p:nvSpPr>
          <p:cNvPr id="4" name="Rectangle 3"/>
          <p:cNvSpPr txBox="1">
            <a:spLocks noChangeArrowheads="1"/>
          </p:cNvSpPr>
          <p:nvPr/>
        </p:nvSpPr>
        <p:spPr>
          <a:xfrm>
            <a:off x="228600" y="762000"/>
            <a:ext cx="4191000" cy="56388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b="1" dirty="0" smtClean="0"/>
              <a:t>MODULE</a:t>
            </a:r>
            <a:r>
              <a:rPr lang="en-US" sz="1400" dirty="0" smtClean="0"/>
              <a:t>:  Specifies a module name (folder)  in the ECL repository (directory) where the source code generated by SALT will reside</a:t>
            </a:r>
          </a:p>
          <a:p>
            <a:pPr marL="233363" lvl="0" indent="-233363">
              <a:lnSpc>
                <a:spcPct val="80000"/>
              </a:lnSpc>
              <a:spcBef>
                <a:spcPts val="1200"/>
              </a:spcBef>
              <a:buFont typeface="Arial" pitchFamily="34" charset="0"/>
              <a:buChar char="•"/>
            </a:pPr>
            <a:r>
              <a:rPr lang="en-US" sz="1400" b="1" dirty="0" smtClean="0"/>
              <a:t>FILENAME</a:t>
            </a:r>
            <a:r>
              <a:rPr lang="en-US" sz="1400" dirty="0" smtClean="0"/>
              <a:t>: Allows a logical name for the input file to be specified and processed by the code generated by SALT.  The name parameter identifies ECL attributes which define the input dataset and the input record layout for the process</a:t>
            </a:r>
          </a:p>
          <a:p>
            <a:pPr marL="233363" lvl="0" indent="-233363">
              <a:lnSpc>
                <a:spcPct val="80000"/>
              </a:lnSpc>
              <a:spcBef>
                <a:spcPts val="1200"/>
              </a:spcBef>
              <a:buFont typeface="Arial" pitchFamily="34" charset="0"/>
              <a:buChar char="•"/>
            </a:pPr>
            <a:r>
              <a:rPr lang="en-US" sz="1400" b="1" dirty="0" smtClean="0"/>
              <a:t>PROCESS</a:t>
            </a:r>
            <a:r>
              <a:rPr lang="en-US" sz="1400" dirty="0" smtClean="0"/>
              <a:t>: Specifies an overall name for an external linking or remote linking process</a:t>
            </a:r>
          </a:p>
          <a:p>
            <a:pPr marL="233363" lvl="0" indent="-233363">
              <a:lnSpc>
                <a:spcPct val="80000"/>
              </a:lnSpc>
              <a:spcBef>
                <a:spcPts val="1200"/>
              </a:spcBef>
              <a:buFont typeface="Arial" pitchFamily="34" charset="0"/>
              <a:buChar char="•"/>
            </a:pPr>
            <a:r>
              <a:rPr lang="en-US" sz="1400" b="1" dirty="0" smtClean="0"/>
              <a:t>IDFIELD</a:t>
            </a:r>
            <a:r>
              <a:rPr lang="en-US" sz="1400" dirty="0" smtClean="0"/>
              <a:t>: Identifies the field to be used as the entity ID for record linkage</a:t>
            </a:r>
          </a:p>
          <a:p>
            <a:pPr marL="233363" lvl="0" indent="-233363">
              <a:lnSpc>
                <a:spcPct val="80000"/>
              </a:lnSpc>
              <a:spcBef>
                <a:spcPts val="1200"/>
              </a:spcBef>
              <a:buFont typeface="Arial" pitchFamily="34" charset="0"/>
              <a:buChar char="•"/>
            </a:pPr>
            <a:r>
              <a:rPr lang="en-US" sz="1400" b="1" dirty="0" smtClean="0"/>
              <a:t>RIDFIELD</a:t>
            </a:r>
            <a:r>
              <a:rPr lang="en-US" sz="1400" dirty="0" smtClean="0"/>
              <a:t>: Name of the numeric field containing the record identifier or RID.  Each record in the input dataset should have a unique RID value. The entity cluster ID for each matched set of records will be the lowest value RID in the group at the end of the record linkage process.</a:t>
            </a:r>
          </a:p>
          <a:p>
            <a:pPr marL="233363" lvl="0" indent="-233363">
              <a:lnSpc>
                <a:spcPct val="80000"/>
              </a:lnSpc>
              <a:spcBef>
                <a:spcPts val="1200"/>
              </a:spcBef>
              <a:buFont typeface="Arial" pitchFamily="34" charset="0"/>
              <a:buChar cha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RECORDS</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lang="en-US" sz="1400" dirty="0" smtClean="0"/>
              <a:t>Specifies  the expected number of records at the end of a record linkage process. </a:t>
            </a:r>
          </a:p>
          <a:p>
            <a:pPr marL="233363" lvl="0" indent="-233363">
              <a:lnSpc>
                <a:spcPct val="80000"/>
              </a:lnSpc>
              <a:spcBef>
                <a:spcPts val="1200"/>
              </a:spcBef>
              <a:buFont typeface="Arial" pitchFamily="34" charset="0"/>
              <a:buChar cha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POPULATION</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400" b="0" i="0" u="none" strike="noStrike" kern="1200" cap="none" spc="0" normalizeH="0" noProof="0" dirty="0" smtClean="0">
                <a:ln>
                  <a:noFill/>
                </a:ln>
                <a:solidFill>
                  <a:schemeClr val="tx1"/>
                </a:solidFill>
                <a:effectLst/>
                <a:uLnTx/>
                <a:uFillTx/>
                <a:latin typeface="+mn-lt"/>
                <a:ea typeface="+mn-ea"/>
                <a:cs typeface="+mn-cs"/>
              </a:rPr>
              <a:t> </a:t>
            </a:r>
            <a:r>
              <a:rPr lang="en-US" sz="1400" dirty="0" smtClean="0"/>
              <a:t>specifies the expected number of entities at the end of a record linkage process. When the matching process is complete, entity clusters or records are formed, each identified by a unique entity ID</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3"/>
          <p:cNvSpPr txBox="1">
            <a:spLocks noChangeArrowheads="1"/>
          </p:cNvSpPr>
          <p:nvPr/>
        </p:nvSpPr>
        <p:spPr>
          <a:xfrm>
            <a:off x="4572000" y="762000"/>
            <a:ext cx="4419600" cy="5638800"/>
          </a:xfrm>
          <a:prstGeom prst="rect">
            <a:avLst/>
          </a:prstGeom>
        </p:spPr>
        <p:txBody>
          <a:bodyPr vert="horz" lIns="91440" tIns="45720" rIns="91440" bIns="45720" rtlCol="0">
            <a:normAutofit lnSpcReduction="10000"/>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b="1" dirty="0" smtClean="0"/>
              <a:t>NINES</a:t>
            </a:r>
            <a:r>
              <a:rPr lang="en-US" sz="1400" dirty="0" smtClean="0"/>
              <a:t>:  Specifies the precision required for a SALT generated record linkage process.  The precision is expressed  as a number of nines such that a value of 2 means 3 nines or 99.9%. </a:t>
            </a:r>
          </a:p>
          <a:p>
            <a:pPr marL="233363" lvl="0" indent="-233363">
              <a:lnSpc>
                <a:spcPct val="80000"/>
              </a:lnSpc>
              <a:spcBef>
                <a:spcPts val="1200"/>
              </a:spcBef>
              <a:buFont typeface="Arial" pitchFamily="34" charset="0"/>
              <a:buChar char="•"/>
            </a:pPr>
            <a:r>
              <a:rPr lang="en-US" sz="1400" b="1" dirty="0" smtClean="0"/>
              <a:t>FIELDTYPE</a:t>
            </a:r>
            <a:r>
              <a:rPr lang="en-US" sz="1400" dirty="0" smtClean="0"/>
              <a:t>:  Allows field editing and validity checking requirements used for data hygiene processing to be defined and grouped into common definitions which can then be associated with any field. An </a:t>
            </a:r>
            <a:r>
              <a:rPr lang="en-US" sz="1400" dirty="0" smtClean="0">
                <a:solidFill>
                  <a:srgbClr val="FF0000"/>
                </a:solidFill>
              </a:rPr>
              <a:t>ONFAIL</a:t>
            </a:r>
            <a:r>
              <a:rPr lang="en-US" sz="1400" dirty="0" smtClean="0"/>
              <a:t> parameter allows the user to select what occurs when an editing constraint is violated. A </a:t>
            </a:r>
            <a:r>
              <a:rPr lang="en-US" sz="1400" dirty="0" smtClean="0">
                <a:solidFill>
                  <a:srgbClr val="FF0000"/>
                </a:solidFill>
              </a:rPr>
              <a:t>CUSTOM </a:t>
            </a:r>
            <a:r>
              <a:rPr lang="en-US" sz="1400" dirty="0" smtClean="0"/>
              <a:t>parameter allows a user-defined ECL function to be referenced to perform validity checking.  The </a:t>
            </a:r>
            <a:r>
              <a:rPr lang="en-US" sz="1400" dirty="0" smtClean="0">
                <a:solidFill>
                  <a:srgbClr val="FF0000"/>
                </a:solidFill>
              </a:rPr>
              <a:t>PARSE </a:t>
            </a:r>
            <a:r>
              <a:rPr lang="en-US" sz="1400" dirty="0" smtClean="0"/>
              <a:t>parameter allows parsing to be defined which can utilize a user-coded ECL  PATTERN or automatically generate a PATTERN.</a:t>
            </a:r>
          </a:p>
          <a:p>
            <a:pPr marL="233363" lvl="0" indent="-233363">
              <a:lnSpc>
                <a:spcPct val="80000"/>
              </a:lnSpc>
              <a:spcBef>
                <a:spcPts val="1200"/>
              </a:spcBef>
              <a:buFont typeface="Arial" pitchFamily="34" charset="0"/>
              <a:buChar char="•"/>
            </a:pPr>
            <a:r>
              <a:rPr lang="en-US" sz="1400" b="1" dirty="0" smtClean="0"/>
              <a:t>BESTTYPE</a:t>
            </a:r>
            <a:r>
              <a:rPr lang="en-US" sz="1400" dirty="0" smtClean="0"/>
              <a:t>:  Defines a best value computation for a FIELD or CONCEPT for a given basis for an entity.  The calculated best value can be used for propagation during record linkage, and is available for external application use.</a:t>
            </a:r>
          </a:p>
          <a:p>
            <a:pPr marL="233363" lvl="0" indent="-233363">
              <a:lnSpc>
                <a:spcPct val="80000"/>
              </a:lnSpc>
              <a:spcBef>
                <a:spcPts val="1200"/>
              </a:spcBef>
              <a:buFont typeface="Arial" pitchFamily="34" charset="0"/>
              <a:buChar char="•"/>
            </a:pPr>
            <a:r>
              <a:rPr lang="en-US" sz="1400" b="1" dirty="0" smtClean="0"/>
              <a:t>FIELD</a:t>
            </a:r>
            <a:r>
              <a:rPr lang="en-US" sz="1400" dirty="0" smtClean="0"/>
              <a:t>: Defines a data field in the input file record including its type and other characteristics which affect hygiene, validity, and matching.   Parameters define fuzzy matching such as edit distance or phonetic.  A </a:t>
            </a:r>
            <a:r>
              <a:rPr lang="en-US" sz="1400" dirty="0" smtClean="0">
                <a:solidFill>
                  <a:srgbClr val="FF0000"/>
                </a:solidFill>
              </a:rPr>
              <a:t>BAGOFWORDS</a:t>
            </a:r>
            <a:r>
              <a:rPr lang="en-US" sz="1400" dirty="0" smtClean="0"/>
              <a:t> parameter allows the field to be treated as a sequence of space delimited tokens which allows matching to occur with no order dependency of word tokens and using the specificity of the individual words contained in the field as weights for matching.</a:t>
            </a:r>
          </a:p>
        </p:txBody>
      </p:sp>
      <p:sp>
        <p:nvSpPr>
          <p:cNvPr id="6" name="Slide Number Placeholder 5"/>
          <p:cNvSpPr>
            <a:spLocks noGrp="1"/>
          </p:cNvSpPr>
          <p:nvPr>
            <p:ph type="sldNum" sz="quarter" idx="12"/>
          </p:nvPr>
        </p:nvSpPr>
        <p:spPr/>
        <p:txBody>
          <a:bodyPr/>
          <a:lstStyle/>
          <a:p>
            <a:fld id="{065D8965-88D6-43D6-8A63-C62CC7ACC0A0}" type="slidenum">
              <a:rPr lang="en-US" smtClean="0"/>
              <a:t>13</a:t>
            </a:fld>
            <a:endParaRPr lang="en-US"/>
          </a:p>
        </p:txBody>
      </p:sp>
      <p:sp>
        <p:nvSpPr>
          <p:cNvPr id="7" name="Footer Placeholder 6"/>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Specification Language</a:t>
            </a:r>
            <a:endParaRPr lang="en-US" sz="2400" b="1" dirty="0">
              <a:solidFill>
                <a:srgbClr val="FF0000"/>
              </a:solidFill>
              <a:latin typeface="+mj-lt"/>
              <a:ea typeface="+mj-ea"/>
              <a:cs typeface="+mj-cs"/>
            </a:endParaRPr>
          </a:p>
        </p:txBody>
      </p:sp>
      <p:sp>
        <p:nvSpPr>
          <p:cNvPr id="4" name="Rectangle 3"/>
          <p:cNvSpPr txBox="1">
            <a:spLocks noChangeArrowheads="1"/>
          </p:cNvSpPr>
          <p:nvPr/>
        </p:nvSpPr>
        <p:spPr>
          <a:xfrm>
            <a:off x="228600" y="762000"/>
            <a:ext cx="4191000" cy="56388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b="1" dirty="0" smtClean="0"/>
              <a:t>FUZZY</a:t>
            </a:r>
            <a:r>
              <a:rPr lang="en-US" sz="1400" dirty="0" smtClean="0"/>
              <a:t>: Specifies a custom user-supplied fuzzy matching  ECL function for a </a:t>
            </a:r>
            <a:r>
              <a:rPr lang="en-US" sz="1400" dirty="0" smtClean="0">
                <a:solidFill>
                  <a:srgbClr val="FF0000"/>
                </a:solidFill>
              </a:rPr>
              <a:t>FIELD</a:t>
            </a:r>
            <a:r>
              <a:rPr lang="en-US" sz="1400" dirty="0" smtClean="0"/>
              <a:t>.  SALT automatically handles other requirements such as scaling of the field value specificity</a:t>
            </a:r>
          </a:p>
          <a:p>
            <a:pPr marL="233363" lvl="0" indent="-233363">
              <a:lnSpc>
                <a:spcPct val="80000"/>
              </a:lnSpc>
              <a:spcBef>
                <a:spcPts val="1200"/>
              </a:spcBef>
              <a:buFont typeface="Arial" pitchFamily="34" charset="0"/>
              <a:buChar char="•"/>
            </a:pPr>
            <a:r>
              <a:rPr lang="en-US" sz="1400" b="1" dirty="0" smtClean="0"/>
              <a:t>DATEFIELD</a:t>
            </a:r>
            <a:r>
              <a:rPr lang="en-US" sz="1400" dirty="0" smtClean="0"/>
              <a:t>: Specifies a numeric string field in the format YYYYMMDD .  It functions in an identical manner to the FIELD statement except for requiring the specific date format and includes special fuzzy matching options.</a:t>
            </a:r>
          </a:p>
          <a:p>
            <a:pPr marL="233363" lvl="0" indent="-233363">
              <a:lnSpc>
                <a:spcPct val="80000"/>
              </a:lnSpc>
              <a:spcBef>
                <a:spcPts val="1200"/>
              </a:spcBef>
              <a:buFont typeface="Arial" pitchFamily="34" charset="0"/>
              <a:buChar char="•"/>
            </a:pPr>
            <a:r>
              <a:rPr lang="en-US" sz="1400" b="1" dirty="0" smtClean="0"/>
              <a:t>SOURCEFIELD</a:t>
            </a:r>
            <a:r>
              <a:rPr lang="en-US" sz="1400" dirty="0" smtClean="0"/>
              <a:t>: specifies the name of the field containing the input data source type.  Used for data source consistency checking and as group by field for statistics.  In combination with SOURCERIDFIELD, identifies record in source file for data.</a:t>
            </a:r>
          </a:p>
          <a:p>
            <a:pPr marL="233363" lvl="0" indent="-233363">
              <a:lnSpc>
                <a:spcPct val="80000"/>
              </a:lnSpc>
              <a:spcBef>
                <a:spcPts val="1200"/>
              </a:spcBef>
              <a:buFont typeface="Arial" pitchFamily="34" charset="0"/>
              <a:buChar char="•"/>
            </a:pPr>
            <a:r>
              <a:rPr lang="en-US" sz="1400" b="1" dirty="0" smtClean="0"/>
              <a:t>SOURCERIDFIELD</a:t>
            </a:r>
            <a:r>
              <a:rPr lang="en-US" sz="1400" dirty="0" smtClean="0"/>
              <a:t>: specifies the name of a field in the input file which contains a unique identifier for a corresponding record in the source file which has been merged into the base file.</a:t>
            </a:r>
          </a:p>
          <a:p>
            <a:pPr marL="233363" lvl="0" indent="-233363">
              <a:lnSpc>
                <a:spcPct val="80000"/>
              </a:lnSpc>
              <a:spcBef>
                <a:spcPts val="1200"/>
              </a:spcBef>
              <a:buFont typeface="Arial" pitchFamily="34" charset="0"/>
              <a:buChar char="•"/>
            </a:pPr>
            <a:r>
              <a:rPr lang="en-US" sz="1400" b="1" dirty="0" smtClean="0"/>
              <a:t>LATLONG</a:t>
            </a:r>
            <a:r>
              <a:rPr lang="en-US" sz="1400" dirty="0" smtClean="0"/>
              <a:t>: specifies a geo-point field for the location associated with a record based on latitude and longitude fields included in the specification file. The population density of entities in the grid defined by the </a:t>
            </a:r>
            <a:r>
              <a:rPr lang="en-US" sz="1400" dirty="0" smtClean="0">
                <a:solidFill>
                  <a:srgbClr val="FF0000"/>
                </a:solidFill>
              </a:rPr>
              <a:t>DISTANCE</a:t>
            </a:r>
            <a:r>
              <a:rPr lang="en-US" sz="1400" dirty="0" smtClean="0"/>
              <a:t> and </a:t>
            </a:r>
            <a:r>
              <a:rPr lang="en-US" sz="1400" dirty="0" smtClean="0">
                <a:solidFill>
                  <a:srgbClr val="FF0000"/>
                </a:solidFill>
              </a:rPr>
              <a:t>DIVISIONS</a:t>
            </a:r>
            <a:r>
              <a:rPr lang="en-US" sz="1400" dirty="0" smtClean="0"/>
              <a:t> parameters for the grid around all geo-points is calculated giving the field match score for a given distance from a geo-point.</a:t>
            </a:r>
          </a:p>
          <a:p>
            <a:pPr marL="233363" lvl="0" indent="-233363">
              <a:lnSpc>
                <a:spcPct val="80000"/>
              </a:lnSpc>
              <a:spcBef>
                <a:spcPts val="1200"/>
              </a:spcBef>
              <a:buFont typeface="Arial" pitchFamily="34" charset="0"/>
              <a:buChar char="•"/>
            </a:pPr>
            <a:endParaRPr lang="en-US" sz="1400" dirty="0" smtClean="0"/>
          </a:p>
        </p:txBody>
      </p:sp>
      <p:sp>
        <p:nvSpPr>
          <p:cNvPr id="5" name="Rectangle 3"/>
          <p:cNvSpPr txBox="1">
            <a:spLocks noChangeArrowheads="1"/>
          </p:cNvSpPr>
          <p:nvPr/>
        </p:nvSpPr>
        <p:spPr>
          <a:xfrm>
            <a:off x="4572000" y="762000"/>
            <a:ext cx="4419600" cy="56388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b="1" dirty="0" smtClean="0"/>
              <a:t>CONCEPT</a:t>
            </a:r>
            <a:r>
              <a:rPr lang="en-US" sz="1400" dirty="0" smtClean="0"/>
              <a:t>: Allows a group of related or dependent fields to be defined and is used so that dependent fields are not over weighted in the record linkage process when the fields only really have meaning in the context of other fields.</a:t>
            </a:r>
          </a:p>
          <a:p>
            <a:pPr marL="233363" lvl="0" indent="-233363">
              <a:lnSpc>
                <a:spcPct val="80000"/>
              </a:lnSpc>
              <a:spcBef>
                <a:spcPts val="1200"/>
              </a:spcBef>
              <a:buFont typeface="Arial" pitchFamily="34" charset="0"/>
              <a:buChar char="•"/>
            </a:pPr>
            <a:r>
              <a:rPr lang="en-US" sz="1400" b="1" dirty="0" smtClean="0"/>
              <a:t>ATTRIBUTEFILE</a:t>
            </a:r>
            <a:r>
              <a:rPr lang="en-US" sz="1400" dirty="0" smtClean="0"/>
              <a:t>: Defines a special type of field which provides a set of values for matching from an external file or child dataset which is part of the main input file. During the matching process, if attribute values match between records being compared, the match will contribute to the overall score of the record match.</a:t>
            </a:r>
          </a:p>
          <a:p>
            <a:pPr marL="233363" lvl="0" indent="-233363">
              <a:lnSpc>
                <a:spcPct val="80000"/>
              </a:lnSpc>
              <a:spcBef>
                <a:spcPts val="1200"/>
              </a:spcBef>
              <a:buFont typeface="Arial" pitchFamily="34" charset="0"/>
              <a:buChar char="•"/>
            </a:pPr>
            <a:r>
              <a:rPr lang="en-US" sz="1400" b="1" dirty="0" smtClean="0"/>
              <a:t>INGESTFILE</a:t>
            </a:r>
            <a:r>
              <a:rPr lang="en-US" sz="1400" dirty="0" smtClean="0"/>
              <a:t>: Specifies an ingest file to be appended/merged with the base file as part of a SALT record linkage process.</a:t>
            </a:r>
          </a:p>
          <a:p>
            <a:pPr marL="233363" lvl="0" indent="-233363">
              <a:lnSpc>
                <a:spcPct val="80000"/>
              </a:lnSpc>
              <a:spcBef>
                <a:spcPts val="1200"/>
              </a:spcBef>
              <a:buFont typeface="Arial" pitchFamily="34" charset="0"/>
              <a:buChar char="•"/>
            </a:pPr>
            <a:r>
              <a:rPr lang="en-US" sz="1400" b="1" dirty="0" smtClean="0"/>
              <a:t>LINKPATH</a:t>
            </a:r>
            <a:r>
              <a:rPr lang="en-US" sz="1400" dirty="0" smtClean="0"/>
              <a:t>: Specifies the name of a search path for an external linking entity resolution process generated by SALT.</a:t>
            </a:r>
          </a:p>
          <a:p>
            <a:pPr marL="233363" lvl="0" indent="-233363">
              <a:lnSpc>
                <a:spcPct val="80000"/>
              </a:lnSpc>
              <a:spcBef>
                <a:spcPts val="1200"/>
              </a:spcBef>
              <a:buFont typeface="Arial" pitchFamily="34" charset="0"/>
              <a:buChar char="•"/>
            </a:pPr>
            <a:r>
              <a:rPr lang="en-US" sz="1400" b="1" dirty="0" smtClean="0"/>
              <a:t>RELATIONSHIP</a:t>
            </a:r>
            <a:r>
              <a:rPr lang="en-US" sz="1400" dirty="0" smtClean="0"/>
              <a:t>: Allows SALT to determine if an additional statistically significant link exists between the two clusters using a specific basis and to record this relationship for external use.</a:t>
            </a:r>
          </a:p>
          <a:p>
            <a:pPr marL="233363" lvl="0" indent="-233363">
              <a:lnSpc>
                <a:spcPct val="80000"/>
              </a:lnSpc>
              <a:spcBef>
                <a:spcPts val="1200"/>
              </a:spcBef>
              <a:buFont typeface="Arial" pitchFamily="34" charset="0"/>
              <a:buChar char="•"/>
            </a:pPr>
            <a:r>
              <a:rPr lang="en-US" sz="1400" b="1" dirty="0" smtClean="0"/>
              <a:t>THRESHOLD</a:t>
            </a:r>
            <a:r>
              <a:rPr lang="en-US" sz="1400" dirty="0" smtClean="0"/>
              <a:t>: Overrides the default record matching threshold calculated by the SALT code generation process.</a:t>
            </a:r>
          </a:p>
        </p:txBody>
      </p:sp>
      <p:sp>
        <p:nvSpPr>
          <p:cNvPr id="6" name="Slide Number Placeholder 5"/>
          <p:cNvSpPr>
            <a:spLocks noGrp="1"/>
          </p:cNvSpPr>
          <p:nvPr>
            <p:ph type="sldNum" sz="quarter" idx="12"/>
          </p:nvPr>
        </p:nvSpPr>
        <p:spPr/>
        <p:txBody>
          <a:bodyPr/>
          <a:lstStyle/>
          <a:p>
            <a:fld id="{065D8965-88D6-43D6-8A63-C62CC7ACC0A0}" type="slidenum">
              <a:rPr lang="en-US" smtClean="0"/>
              <a:t>14</a:t>
            </a:fld>
            <a:endParaRPr lang="en-US"/>
          </a:p>
        </p:txBody>
      </p:sp>
      <p:sp>
        <p:nvSpPr>
          <p:cNvPr id="7" name="Footer Placeholder 6"/>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Specification Language</a:t>
            </a:r>
            <a:endParaRPr lang="en-US" sz="2400" b="1" dirty="0">
              <a:solidFill>
                <a:srgbClr val="FF0000"/>
              </a:solidFill>
              <a:latin typeface="+mj-lt"/>
              <a:ea typeface="+mj-ea"/>
              <a:cs typeface="+mj-cs"/>
            </a:endParaRPr>
          </a:p>
        </p:txBody>
      </p:sp>
      <p:sp>
        <p:nvSpPr>
          <p:cNvPr id="4" name="Rectangle 3"/>
          <p:cNvSpPr txBox="1">
            <a:spLocks noChangeArrowheads="1"/>
          </p:cNvSpPr>
          <p:nvPr/>
        </p:nvSpPr>
        <p:spPr>
          <a:xfrm>
            <a:off x="228600" y="762000"/>
            <a:ext cx="4191000" cy="56388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b="1" dirty="0" smtClean="0"/>
              <a:t>BLOCKTHRESHOLD: </a:t>
            </a:r>
            <a:r>
              <a:rPr lang="en-US" sz="1400" dirty="0" smtClean="0"/>
              <a:t>Overrides the default block threshold which is the minimum specificity allowed for a collection of blocking fields </a:t>
            </a:r>
          </a:p>
          <a:p>
            <a:pPr marL="233363" lvl="0" indent="-233363">
              <a:lnSpc>
                <a:spcPct val="80000"/>
              </a:lnSpc>
              <a:spcBef>
                <a:spcPts val="1200"/>
              </a:spcBef>
              <a:buFont typeface="Arial" pitchFamily="34" charset="0"/>
              <a:buChar char="•"/>
            </a:pPr>
            <a:r>
              <a:rPr lang="en-US" sz="1400" b="1" dirty="0" smtClean="0"/>
              <a:t>EFFICACY</a:t>
            </a:r>
            <a:r>
              <a:rPr lang="en-US" sz="1400" dirty="0" smtClean="0"/>
              <a:t>: Allows user control of which matching rules are included in an internal linking process. Some  matching rules may generate very few matches, the  performance of an internal linking process  can  sometimes be significantly improved by eliminating  ineffective matching rules.</a:t>
            </a:r>
          </a:p>
          <a:p>
            <a:pPr marL="233363" lvl="0" indent="-233363">
              <a:lnSpc>
                <a:spcPct val="80000"/>
              </a:lnSpc>
              <a:spcBef>
                <a:spcPts val="1200"/>
              </a:spcBef>
              <a:buFont typeface="Arial" pitchFamily="34" charset="0"/>
              <a:buChar char="•"/>
            </a:pPr>
            <a:r>
              <a:rPr lang="en-US" sz="1400" b="1" dirty="0" smtClean="0"/>
              <a:t>RANGEFIELD</a:t>
            </a:r>
            <a:r>
              <a:rPr lang="en-US" sz="1400" dirty="0" smtClean="0"/>
              <a:t>:  Defines two paired source fields which contain the low value and high value for the date range to be checked in each record during matching.</a:t>
            </a:r>
          </a:p>
          <a:p>
            <a:pPr marL="233363" lvl="0" indent="-233363">
              <a:lnSpc>
                <a:spcPct val="80000"/>
              </a:lnSpc>
              <a:spcBef>
                <a:spcPts val="1200"/>
              </a:spcBef>
              <a:buFont typeface="Arial" pitchFamily="34" charset="0"/>
              <a:buChar char="•"/>
            </a:pPr>
            <a:r>
              <a:rPr lang="en-US" sz="1400" b="1" dirty="0" smtClean="0"/>
              <a:t>CLEAVE</a:t>
            </a:r>
            <a:r>
              <a:rPr lang="en-US" sz="1400" dirty="0" smtClean="0"/>
              <a:t>:  Allows clusters with two distinct centers of mass to be split using a specified basis.  The concept is that in such a there will be one or more planes upon which it is possible to split the cluster without records spanning the plane.</a:t>
            </a:r>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p:txBody>
      </p:sp>
      <p:sp>
        <p:nvSpPr>
          <p:cNvPr id="5" name="Slide Number Placeholder 4"/>
          <p:cNvSpPr>
            <a:spLocks noGrp="1"/>
          </p:cNvSpPr>
          <p:nvPr>
            <p:ph type="sldNum" sz="quarter" idx="12"/>
          </p:nvPr>
        </p:nvSpPr>
        <p:spPr/>
        <p:txBody>
          <a:bodyPr/>
          <a:lstStyle/>
          <a:p>
            <a:fld id="{065D8965-88D6-43D6-8A63-C62CC7ACC0A0}" type="slidenum">
              <a:rPr lang="en-US" smtClean="0"/>
              <a:t>15</a:t>
            </a:fld>
            <a:endParaRPr lang="en-US"/>
          </a:p>
        </p:txBody>
      </p:sp>
      <p:sp>
        <p:nvSpPr>
          <p:cNvPr id="6" name="Footer Placeholder 5"/>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Data Profiling</a:t>
            </a:r>
            <a:endParaRPr lang="en-US" sz="2400" b="1" dirty="0">
              <a:solidFill>
                <a:srgbClr val="FF0000"/>
              </a:solidFill>
              <a:latin typeface="+mj-lt"/>
              <a:ea typeface="+mj-ea"/>
              <a:cs typeface="+mj-cs"/>
            </a:endParaRPr>
          </a:p>
        </p:txBody>
      </p:sp>
      <p:pic>
        <p:nvPicPr>
          <p:cNvPr id="57346" name="Picture 2"/>
          <p:cNvPicPr>
            <a:picLocks noChangeAspect="1" noChangeArrowheads="1"/>
          </p:cNvPicPr>
          <p:nvPr/>
        </p:nvPicPr>
        <p:blipFill>
          <a:blip r:embed="rId2" cstate="print"/>
          <a:srcRect/>
          <a:stretch>
            <a:fillRect/>
          </a:stretch>
        </p:blipFill>
        <p:spPr bwMode="auto">
          <a:xfrm>
            <a:off x="4724400" y="1066800"/>
            <a:ext cx="4210050" cy="704850"/>
          </a:xfrm>
          <a:prstGeom prst="rect">
            <a:avLst/>
          </a:prstGeom>
          <a:noFill/>
        </p:spPr>
      </p:pic>
      <p:pic>
        <p:nvPicPr>
          <p:cNvPr id="57345" name="Picture 1"/>
          <p:cNvPicPr>
            <a:picLocks noChangeAspect="1" noChangeArrowheads="1"/>
          </p:cNvPicPr>
          <p:nvPr/>
        </p:nvPicPr>
        <p:blipFill>
          <a:blip r:embed="rId3" cstate="print"/>
          <a:srcRect/>
          <a:stretch>
            <a:fillRect/>
          </a:stretch>
        </p:blipFill>
        <p:spPr bwMode="auto">
          <a:xfrm>
            <a:off x="4724400" y="1752600"/>
            <a:ext cx="4210050" cy="685800"/>
          </a:xfrm>
          <a:prstGeom prst="rect">
            <a:avLst/>
          </a:prstGeom>
          <a:noFill/>
        </p:spPr>
      </p:pic>
      <p:sp>
        <p:nvSpPr>
          <p:cNvPr id="5734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73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57348" name="Picture 4"/>
          <p:cNvPicPr>
            <a:picLocks noChangeAspect="1" noChangeArrowheads="1"/>
          </p:cNvPicPr>
          <p:nvPr/>
        </p:nvPicPr>
        <p:blipFill>
          <a:blip r:embed="rId4" cstate="print"/>
          <a:srcRect/>
          <a:stretch>
            <a:fillRect/>
          </a:stretch>
        </p:blipFill>
        <p:spPr bwMode="auto">
          <a:xfrm>
            <a:off x="4724400" y="2514600"/>
            <a:ext cx="4210050" cy="1676400"/>
          </a:xfrm>
          <a:prstGeom prst="rect">
            <a:avLst/>
          </a:prstGeom>
          <a:noFill/>
        </p:spPr>
      </p:pic>
      <p:sp>
        <p:nvSpPr>
          <p:cNvPr id="573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3"/>
          <p:cNvSpPr txBox="1">
            <a:spLocks noChangeArrowheads="1"/>
          </p:cNvSpPr>
          <p:nvPr/>
        </p:nvSpPr>
        <p:spPr>
          <a:xfrm>
            <a:off x="304800" y="685800"/>
            <a:ext cx="4191000" cy="61722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dirty="0" smtClean="0"/>
              <a:t>Data profiling provides important type, statistical, and pattern information on the data fields and concepts and their contents in any input data file. </a:t>
            </a:r>
          </a:p>
          <a:p>
            <a:pPr marL="233363" lvl="0" indent="-233363">
              <a:lnSpc>
                <a:spcPct val="80000"/>
              </a:lnSpc>
              <a:spcBef>
                <a:spcPts val="1200"/>
              </a:spcBef>
              <a:buFont typeface="Arial" pitchFamily="34" charset="0"/>
              <a:buChar char="•"/>
            </a:pPr>
            <a:r>
              <a:rPr lang="en-US" sz="1400" dirty="0" smtClean="0"/>
              <a:t>Essential in analyzing the content and shape (patterns) of the data in the source data files and facilitates important decisions concerning data quality, cleansing, de-duping, and linking of records, and to provide information on the changing characteristics of data over time.</a:t>
            </a:r>
          </a:p>
          <a:p>
            <a:pPr marL="233363" lvl="0" indent="-233363">
              <a:lnSpc>
                <a:spcPct val="80000"/>
              </a:lnSpc>
              <a:spcBef>
                <a:spcPts val="1200"/>
              </a:spcBef>
              <a:buFont typeface="Arial" pitchFamily="34" charset="0"/>
              <a:buChar char="•"/>
            </a:pPr>
            <a:r>
              <a:rPr lang="en-US" sz="1400" dirty="0" smtClean="0"/>
              <a:t>Usually performed by data analysts as exploratory data analysis, and is an important preparatory step for the record linkage process.  Can be used by non-ECL programmers.</a:t>
            </a:r>
          </a:p>
          <a:p>
            <a:pPr marL="233363" lvl="0" indent="-233363">
              <a:lnSpc>
                <a:spcPct val="80000"/>
              </a:lnSpc>
              <a:spcBef>
                <a:spcPts val="1200"/>
              </a:spcBef>
              <a:buFont typeface="Arial" pitchFamily="34" charset="0"/>
              <a:buChar char="•"/>
            </a:pPr>
            <a:r>
              <a:rPr lang="en-US" sz="1400" dirty="0" smtClean="0"/>
              <a:t>The </a:t>
            </a:r>
            <a:r>
              <a:rPr lang="en-US" sz="1400" u="sng" dirty="0" smtClean="0"/>
              <a:t>data profiling summary </a:t>
            </a:r>
            <a:r>
              <a:rPr lang="en-US" sz="1400" dirty="0" smtClean="0"/>
              <a:t>provides basic info such as the number of records in the input file, the percentage of non-blank data, maximum field length, and average field length.</a:t>
            </a:r>
          </a:p>
          <a:p>
            <a:pPr marL="233363" lvl="0" indent="-233363">
              <a:lnSpc>
                <a:spcPct val="80000"/>
              </a:lnSpc>
              <a:spcBef>
                <a:spcPts val="1200"/>
              </a:spcBef>
              <a:buFont typeface="Arial" pitchFamily="34" charset="0"/>
              <a:buChar char="•"/>
            </a:pPr>
            <a:r>
              <a:rPr lang="en-US" sz="1400" dirty="0" smtClean="0"/>
              <a:t>The </a:t>
            </a:r>
            <a:r>
              <a:rPr lang="en-US" sz="1400" u="sng" dirty="0" smtClean="0"/>
              <a:t>data profiling detail report </a:t>
            </a:r>
            <a:r>
              <a:rPr lang="en-US" sz="1400" dirty="0" smtClean="0"/>
              <a:t>provides field by field breakdowns of all the characters, string lengths, field cardinality  top data values, and word counts for every data field or concept defined. The top data patterns are also displayed to help analyze the shape of the data.</a:t>
            </a:r>
          </a:p>
          <a:p>
            <a:pPr marL="233363" lvl="0" indent="-233363">
              <a:lnSpc>
                <a:spcPct val="80000"/>
              </a:lnSpc>
              <a:spcBef>
                <a:spcPts val="1200"/>
              </a:spcBef>
              <a:buFont typeface="Arial" pitchFamily="34" charset="0"/>
              <a:buChar char="•"/>
            </a:pPr>
            <a:r>
              <a:rPr lang="en-US" sz="1400" dirty="0" smtClean="0"/>
              <a:t>The </a:t>
            </a:r>
            <a:r>
              <a:rPr lang="en-US" sz="1400" u="sng" dirty="0" smtClean="0"/>
              <a:t>field combination analysis </a:t>
            </a:r>
            <a:r>
              <a:rPr lang="en-US" sz="1400" dirty="0" smtClean="0"/>
              <a:t>shows the top combinations of fields which are non-blank sorted by frequency.</a:t>
            </a:r>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p:txBody>
      </p:sp>
      <p:pic>
        <p:nvPicPr>
          <p:cNvPr id="66561" name="Picture 1"/>
          <p:cNvPicPr>
            <a:picLocks noChangeAspect="1" noChangeArrowheads="1"/>
          </p:cNvPicPr>
          <p:nvPr/>
        </p:nvPicPr>
        <p:blipFill>
          <a:blip r:embed="rId5" cstate="print"/>
          <a:srcRect/>
          <a:stretch>
            <a:fillRect/>
          </a:stretch>
        </p:blipFill>
        <p:spPr bwMode="auto">
          <a:xfrm>
            <a:off x="4724400" y="4267200"/>
            <a:ext cx="4191001" cy="20131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065D8965-88D6-43D6-8A63-C62CC7ACC0A0}" type="slidenum">
              <a:rPr lang="en-US" smtClean="0"/>
              <a:t>16</a:t>
            </a:fld>
            <a:endParaRPr lang="en-US"/>
          </a:p>
        </p:txBody>
      </p:sp>
      <p:sp>
        <p:nvSpPr>
          <p:cNvPr id="12" name="Footer Placeholder 11"/>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Data Hygiene</a:t>
            </a:r>
            <a:endParaRPr lang="en-US" sz="2400" b="1" dirty="0">
              <a:solidFill>
                <a:srgbClr val="FF0000"/>
              </a:solidFill>
              <a:latin typeface="+mj-lt"/>
              <a:ea typeface="+mj-ea"/>
              <a:cs typeface="+mj-cs"/>
            </a:endParaRPr>
          </a:p>
        </p:txBody>
      </p:sp>
      <p:pic>
        <p:nvPicPr>
          <p:cNvPr id="61441" name="Picture 1"/>
          <p:cNvPicPr>
            <a:picLocks noChangeAspect="1" noChangeArrowheads="1"/>
          </p:cNvPicPr>
          <p:nvPr/>
        </p:nvPicPr>
        <p:blipFill>
          <a:blip r:embed="rId2" cstate="print"/>
          <a:srcRect/>
          <a:stretch>
            <a:fillRect/>
          </a:stretch>
        </p:blipFill>
        <p:spPr bwMode="auto">
          <a:xfrm>
            <a:off x="4648200" y="1219200"/>
            <a:ext cx="4248150" cy="819150"/>
          </a:xfrm>
          <a:prstGeom prst="rect">
            <a:avLst/>
          </a:prstGeom>
          <a:noFill/>
          <a:ln w="9525">
            <a:noFill/>
            <a:miter lim="800000"/>
            <a:headEnd/>
            <a:tailEnd/>
          </a:ln>
        </p:spPr>
      </p:pic>
      <p:sp>
        <p:nvSpPr>
          <p:cNvPr id="614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61442" name="Picture 2"/>
          <p:cNvPicPr>
            <a:picLocks noChangeAspect="1" noChangeArrowheads="1"/>
          </p:cNvPicPr>
          <p:nvPr/>
        </p:nvPicPr>
        <p:blipFill>
          <a:blip r:embed="rId3" cstate="print"/>
          <a:srcRect/>
          <a:stretch>
            <a:fillRect/>
          </a:stretch>
        </p:blipFill>
        <p:spPr bwMode="auto">
          <a:xfrm>
            <a:off x="4648200" y="2514600"/>
            <a:ext cx="4210050" cy="2019300"/>
          </a:xfrm>
          <a:prstGeom prst="rect">
            <a:avLst/>
          </a:prstGeom>
          <a:noFill/>
        </p:spPr>
      </p:pic>
      <p:sp>
        <p:nvSpPr>
          <p:cNvPr id="61444" name="Rectangle 4"/>
          <p:cNvSpPr>
            <a:spLocks noChangeArrowheads="1"/>
          </p:cNvSpPr>
          <p:nvPr/>
        </p:nvSpPr>
        <p:spPr bwMode="auto">
          <a:xfrm>
            <a:off x="0" y="2552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7" name="Rectangle 3"/>
          <p:cNvSpPr txBox="1">
            <a:spLocks noChangeArrowheads="1"/>
          </p:cNvSpPr>
          <p:nvPr/>
        </p:nvSpPr>
        <p:spPr>
          <a:xfrm>
            <a:off x="304800" y="685800"/>
            <a:ext cx="4191000" cy="61722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dirty="0" smtClean="0"/>
              <a:t>SALT uses the term data hygiene to refer to both the cleanliness of the data and the process by which data is cleansed so that it can be used effectively in a subsequent data integration process such as record linkage. </a:t>
            </a:r>
          </a:p>
          <a:p>
            <a:pPr marL="233363" lvl="0" indent="-233363">
              <a:lnSpc>
                <a:spcPct val="80000"/>
              </a:lnSpc>
              <a:spcBef>
                <a:spcPts val="1200"/>
              </a:spcBef>
              <a:buFont typeface="Arial" pitchFamily="34" charset="0"/>
              <a:buChar char="•"/>
            </a:pPr>
            <a:r>
              <a:rPr lang="en-US" sz="1400" dirty="0" smtClean="0"/>
              <a:t>Cleanliness of data is determined by whether or not a data item is valid within the constraints specified for a particular data field. By default, no error checking will occur unless specified for field definitions in the specification file.</a:t>
            </a:r>
          </a:p>
          <a:p>
            <a:pPr marL="233363" lvl="0" indent="-233363">
              <a:lnSpc>
                <a:spcPct val="80000"/>
              </a:lnSpc>
              <a:spcBef>
                <a:spcPts val="1200"/>
              </a:spcBef>
              <a:buFont typeface="Arial" pitchFamily="34" charset="0"/>
              <a:buChar char="•"/>
            </a:pPr>
            <a:r>
              <a:rPr lang="en-US" sz="1400" dirty="0" smtClean="0"/>
              <a:t>SALT uses the </a:t>
            </a:r>
            <a:r>
              <a:rPr lang="en-US" sz="1400" dirty="0" smtClean="0">
                <a:solidFill>
                  <a:srgbClr val="FF0000"/>
                </a:solidFill>
              </a:rPr>
              <a:t>FIELDTYPE</a:t>
            </a:r>
            <a:r>
              <a:rPr lang="en-US" sz="1400" dirty="0" smtClean="0"/>
              <a:t> statement to support most common types of validity checks on data in fields.  Custom user-defined functions which perform user-specific validity checks can also be included with the </a:t>
            </a:r>
            <a:r>
              <a:rPr lang="en-US" sz="1400" dirty="0" smtClean="0">
                <a:solidFill>
                  <a:srgbClr val="FF0000"/>
                </a:solidFill>
              </a:rPr>
              <a:t>CUSTOM</a:t>
            </a:r>
            <a:r>
              <a:rPr lang="en-US" sz="1400" dirty="0" smtClean="0"/>
              <a:t> option.</a:t>
            </a:r>
          </a:p>
          <a:p>
            <a:pPr marL="233363" lvl="0" indent="-233363">
              <a:lnSpc>
                <a:spcPct val="80000"/>
              </a:lnSpc>
              <a:spcBef>
                <a:spcPts val="1200"/>
              </a:spcBef>
              <a:buFont typeface="Arial" pitchFamily="34" charset="0"/>
              <a:buChar char="•"/>
            </a:pPr>
            <a:r>
              <a:rPr lang="en-US" sz="1400" dirty="0" smtClean="0"/>
              <a:t>SALT data hygiene can be used as an independent process to check the input data, and if appropriate, the user can correct any problems identified to create a cleansed input file before continuing with other SALT processes like record linkage.</a:t>
            </a:r>
          </a:p>
          <a:p>
            <a:pPr marL="233363" lvl="0" indent="-233363">
              <a:lnSpc>
                <a:spcPct val="80000"/>
              </a:lnSpc>
              <a:spcBef>
                <a:spcPts val="1200"/>
              </a:spcBef>
              <a:buFont typeface="Arial" pitchFamily="34" charset="0"/>
              <a:buChar char="•"/>
            </a:pPr>
            <a:r>
              <a:rPr lang="en-US" sz="1400" dirty="0" smtClean="0"/>
              <a:t>SALT can also automatically cleanse bad data before proceeding in which  is controlled by the </a:t>
            </a:r>
            <a:r>
              <a:rPr lang="en-US" sz="1400" dirty="0" smtClean="0">
                <a:solidFill>
                  <a:srgbClr val="FF0000"/>
                </a:solidFill>
              </a:rPr>
              <a:t>ONFAIL</a:t>
            </a:r>
            <a:r>
              <a:rPr lang="en-US" sz="1400" dirty="0" smtClean="0"/>
              <a:t> parameter of the </a:t>
            </a:r>
            <a:r>
              <a:rPr lang="en-US" sz="1400" dirty="0" smtClean="0">
                <a:solidFill>
                  <a:srgbClr val="FF0000"/>
                </a:solidFill>
              </a:rPr>
              <a:t>FIELDTYPE</a:t>
            </a:r>
            <a:r>
              <a:rPr lang="en-US" sz="1400" dirty="0" smtClean="0"/>
              <a:t> statement.</a:t>
            </a:r>
          </a:p>
          <a:p>
            <a:pPr marL="233363" lvl="0" indent="-233363">
              <a:lnSpc>
                <a:spcPct val="80000"/>
              </a:lnSpc>
              <a:spcBef>
                <a:spcPts val="1200"/>
              </a:spcBef>
              <a:buFont typeface="Arial" pitchFamily="34" charset="0"/>
              <a:buChar char="•"/>
            </a:pPr>
            <a:r>
              <a:rPr lang="en-US" sz="1400" dirty="0" smtClean="0"/>
              <a:t>The </a:t>
            </a:r>
            <a:r>
              <a:rPr lang="en-US" sz="1400" dirty="0" smtClean="0">
                <a:solidFill>
                  <a:srgbClr val="FF0000"/>
                </a:solidFill>
              </a:rPr>
              <a:t>DEFAULT</a:t>
            </a:r>
            <a:r>
              <a:rPr lang="en-US" sz="1400" dirty="0" smtClean="0"/>
              <a:t> fieldtype applies to all fields unless overridden, and the LIKE parameter allows fieldtypes to be nested in a hierarchical manner.</a:t>
            </a:r>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p:txBody>
      </p:sp>
      <p:sp>
        <p:nvSpPr>
          <p:cNvPr id="8" name="Slide Number Placeholder 7"/>
          <p:cNvSpPr>
            <a:spLocks noGrp="1"/>
          </p:cNvSpPr>
          <p:nvPr>
            <p:ph type="sldNum" sz="quarter" idx="12"/>
          </p:nvPr>
        </p:nvSpPr>
        <p:spPr/>
        <p:txBody>
          <a:bodyPr/>
          <a:lstStyle/>
          <a:p>
            <a:fld id="{065D8965-88D6-43D6-8A63-C62CC7ACC0A0}" type="slidenum">
              <a:rPr lang="en-US" smtClean="0"/>
              <a:t>17</a:t>
            </a:fld>
            <a:endParaRPr lang="en-US"/>
          </a:p>
        </p:txBody>
      </p:sp>
      <p:sp>
        <p:nvSpPr>
          <p:cNvPr id="9" name="Footer Placeholder 8"/>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Data Parsing and Classification</a:t>
            </a:r>
            <a:endParaRPr lang="en-US" sz="2400" b="1" dirty="0">
              <a:solidFill>
                <a:srgbClr val="FF0000"/>
              </a:solidFill>
              <a:latin typeface="+mj-lt"/>
              <a:ea typeface="+mj-ea"/>
              <a:cs typeface="+mj-cs"/>
            </a:endParaRPr>
          </a:p>
        </p:txBody>
      </p:sp>
      <p:sp>
        <p:nvSpPr>
          <p:cNvPr id="3" name="Rectangle 3"/>
          <p:cNvSpPr txBox="1">
            <a:spLocks noChangeArrowheads="1"/>
          </p:cNvSpPr>
          <p:nvPr/>
        </p:nvSpPr>
        <p:spPr>
          <a:xfrm>
            <a:off x="304800" y="685800"/>
            <a:ext cx="3505200" cy="61722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dirty="0" smtClean="0"/>
              <a:t>SALT includes the capability to parse and optionally classify any text stream based on user-specified parse patterns and a base file of input data.</a:t>
            </a:r>
          </a:p>
          <a:p>
            <a:pPr marL="233363" lvl="0" indent="-233363">
              <a:lnSpc>
                <a:spcPct val="80000"/>
              </a:lnSpc>
              <a:spcBef>
                <a:spcPts val="1200"/>
              </a:spcBef>
              <a:buFont typeface="Arial" pitchFamily="34" charset="0"/>
              <a:buChar char="•"/>
            </a:pPr>
            <a:r>
              <a:rPr lang="en-US" sz="1400" dirty="0" smtClean="0"/>
              <a:t>ECL includes powerful NLP capability including a </a:t>
            </a:r>
            <a:r>
              <a:rPr lang="en-US" sz="1400" dirty="0" smtClean="0">
                <a:solidFill>
                  <a:srgbClr val="FF0000"/>
                </a:solidFill>
              </a:rPr>
              <a:t>PARSE</a:t>
            </a:r>
            <a:r>
              <a:rPr lang="en-US" sz="1400" dirty="0" smtClean="0"/>
              <a:t> statement  and a </a:t>
            </a:r>
            <a:r>
              <a:rPr lang="en-US" sz="1400" dirty="0" smtClean="0">
                <a:solidFill>
                  <a:srgbClr val="FF0000"/>
                </a:solidFill>
              </a:rPr>
              <a:t>PATTERN</a:t>
            </a:r>
            <a:r>
              <a:rPr lang="en-US" sz="1400" dirty="0" smtClean="0"/>
              <a:t> statement which can be used to create custom BNF grammars.</a:t>
            </a:r>
          </a:p>
          <a:p>
            <a:pPr marL="233363" lvl="0" indent="-233363">
              <a:lnSpc>
                <a:spcPct val="80000"/>
              </a:lnSpc>
              <a:spcBef>
                <a:spcPts val="1200"/>
              </a:spcBef>
              <a:buFont typeface="Arial" pitchFamily="34" charset="0"/>
              <a:buChar char="•"/>
            </a:pPr>
            <a:r>
              <a:rPr lang="en-US" sz="1400" dirty="0" smtClean="0"/>
              <a:t>The </a:t>
            </a:r>
            <a:r>
              <a:rPr lang="en-US" sz="1400" dirty="0" smtClean="0">
                <a:solidFill>
                  <a:srgbClr val="FF0000"/>
                </a:solidFill>
              </a:rPr>
              <a:t>PARSE</a:t>
            </a:r>
            <a:r>
              <a:rPr lang="en-US" sz="1400" dirty="0" smtClean="0"/>
              <a:t> parameter on the SALT </a:t>
            </a:r>
            <a:r>
              <a:rPr lang="en-US" sz="1400" dirty="0" smtClean="0">
                <a:solidFill>
                  <a:srgbClr val="FF0000"/>
                </a:solidFill>
              </a:rPr>
              <a:t>FIELDTYPE</a:t>
            </a:r>
            <a:r>
              <a:rPr lang="en-US" sz="1400" dirty="0" smtClean="0"/>
              <a:t> statement can be used to specify user-defined ECL parse patterns or to trigger SALT to automatically generate a parse pattern according the characteristics of the </a:t>
            </a:r>
            <a:r>
              <a:rPr lang="en-US" sz="1400" dirty="0" smtClean="0">
                <a:solidFill>
                  <a:srgbClr val="FF0000"/>
                </a:solidFill>
              </a:rPr>
              <a:t>FIELDTYPE</a:t>
            </a:r>
            <a:r>
              <a:rPr lang="en-US" sz="1400" dirty="0" smtClean="0"/>
              <a:t>.</a:t>
            </a:r>
          </a:p>
          <a:p>
            <a:pPr marL="233363" lvl="0" indent="-233363">
              <a:lnSpc>
                <a:spcPct val="80000"/>
              </a:lnSpc>
              <a:spcBef>
                <a:spcPts val="1200"/>
              </a:spcBef>
              <a:buFont typeface="Arial" pitchFamily="34" charset="0"/>
              <a:buChar char="•"/>
            </a:pPr>
            <a:r>
              <a:rPr lang="en-US" sz="1400" dirty="0" smtClean="0"/>
              <a:t>Parsing, or parsing and classification is generated as a separate SALT application which can be used in the data preparation process for record linking or as part of any information extraction and classification application.</a:t>
            </a:r>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p:txBody>
      </p:sp>
      <p:pic>
        <p:nvPicPr>
          <p:cNvPr id="73730" name="Picture 2"/>
          <p:cNvPicPr>
            <a:picLocks noChangeAspect="1" noChangeArrowheads="1"/>
          </p:cNvPicPr>
          <p:nvPr/>
        </p:nvPicPr>
        <p:blipFill>
          <a:blip r:embed="rId2" cstate="print"/>
          <a:srcRect/>
          <a:stretch>
            <a:fillRect/>
          </a:stretch>
        </p:blipFill>
        <p:spPr bwMode="auto">
          <a:xfrm>
            <a:off x="3962400" y="990600"/>
            <a:ext cx="5181600" cy="2482850"/>
          </a:xfrm>
          <a:prstGeom prst="rect">
            <a:avLst/>
          </a:prstGeom>
          <a:noFill/>
          <a:ln w="9525">
            <a:noFill/>
            <a:miter lim="800000"/>
            <a:headEnd/>
            <a:tailEnd/>
          </a:ln>
        </p:spPr>
      </p:pic>
      <p:pic>
        <p:nvPicPr>
          <p:cNvPr id="73731" name="Picture 3"/>
          <p:cNvPicPr>
            <a:picLocks noChangeAspect="1" noChangeArrowheads="1"/>
          </p:cNvPicPr>
          <p:nvPr/>
        </p:nvPicPr>
        <p:blipFill>
          <a:blip r:embed="rId3" cstate="print"/>
          <a:srcRect/>
          <a:stretch>
            <a:fillRect/>
          </a:stretch>
        </p:blipFill>
        <p:spPr bwMode="auto">
          <a:xfrm>
            <a:off x="4007797" y="3733800"/>
            <a:ext cx="5136203" cy="838200"/>
          </a:xfrm>
          <a:prstGeom prst="rect">
            <a:avLst/>
          </a:prstGeom>
          <a:noFill/>
          <a:ln w="9525">
            <a:noFill/>
            <a:miter lim="800000"/>
            <a:headEnd/>
            <a:tailEnd/>
          </a:ln>
        </p:spPr>
      </p:pic>
      <p:pic>
        <p:nvPicPr>
          <p:cNvPr id="73732" name="Picture 4"/>
          <p:cNvPicPr>
            <a:picLocks noChangeAspect="1" noChangeArrowheads="1"/>
          </p:cNvPicPr>
          <p:nvPr/>
        </p:nvPicPr>
        <p:blipFill>
          <a:blip r:embed="rId4" cstate="print"/>
          <a:srcRect/>
          <a:stretch>
            <a:fillRect/>
          </a:stretch>
        </p:blipFill>
        <p:spPr bwMode="auto">
          <a:xfrm>
            <a:off x="3962400" y="4876800"/>
            <a:ext cx="5181600" cy="710671"/>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065D8965-88D6-43D6-8A63-C62CC7ACC0A0}" type="slidenum">
              <a:rPr lang="en-US" smtClean="0"/>
              <a:t>18</a:t>
            </a:fld>
            <a:endParaRPr lang="en-US"/>
          </a:p>
        </p:txBody>
      </p:sp>
      <p:sp>
        <p:nvSpPr>
          <p:cNvPr id="8" name="Footer Placeholder 7"/>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Data Ingest</a:t>
            </a:r>
            <a:endParaRPr lang="en-US" sz="2400" b="1" dirty="0">
              <a:solidFill>
                <a:srgbClr val="FF0000"/>
              </a:solidFill>
              <a:latin typeface="+mj-lt"/>
              <a:ea typeface="+mj-ea"/>
              <a:cs typeface="+mj-cs"/>
            </a:endParaRPr>
          </a:p>
        </p:txBody>
      </p:sp>
      <p:pic>
        <p:nvPicPr>
          <p:cNvPr id="63490" name="Picture 2"/>
          <p:cNvPicPr>
            <a:picLocks noChangeAspect="1" noChangeArrowheads="1"/>
          </p:cNvPicPr>
          <p:nvPr/>
        </p:nvPicPr>
        <p:blipFill>
          <a:blip r:embed="rId2" cstate="print"/>
          <a:srcRect/>
          <a:stretch>
            <a:fillRect/>
          </a:stretch>
        </p:blipFill>
        <p:spPr bwMode="auto">
          <a:xfrm>
            <a:off x="4648200" y="1219200"/>
            <a:ext cx="4210050" cy="1847850"/>
          </a:xfrm>
          <a:prstGeom prst="rect">
            <a:avLst/>
          </a:prstGeom>
          <a:noFill/>
        </p:spPr>
      </p:pic>
      <p:pic>
        <p:nvPicPr>
          <p:cNvPr id="63489" name="Picture 1"/>
          <p:cNvPicPr>
            <a:picLocks noChangeAspect="1" noChangeArrowheads="1"/>
          </p:cNvPicPr>
          <p:nvPr/>
        </p:nvPicPr>
        <p:blipFill>
          <a:blip r:embed="rId3" cstate="print"/>
          <a:srcRect/>
          <a:stretch>
            <a:fillRect/>
          </a:stretch>
        </p:blipFill>
        <p:spPr bwMode="auto">
          <a:xfrm>
            <a:off x="4672584" y="3108960"/>
            <a:ext cx="4219575" cy="1828800"/>
          </a:xfrm>
          <a:prstGeom prst="rect">
            <a:avLst/>
          </a:prstGeom>
          <a:noFill/>
        </p:spPr>
      </p:pic>
      <p:sp>
        <p:nvSpPr>
          <p:cNvPr id="634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3492" name="Rectangle 4"/>
          <p:cNvSpPr>
            <a:spLocks noChangeArrowheads="1"/>
          </p:cNvSpPr>
          <p:nvPr/>
        </p:nvSpPr>
        <p:spPr bwMode="auto">
          <a:xfrm>
            <a:off x="0" y="2305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3"/>
          <p:cNvSpPr txBox="1">
            <a:spLocks noChangeArrowheads="1"/>
          </p:cNvSpPr>
          <p:nvPr/>
        </p:nvSpPr>
        <p:spPr>
          <a:xfrm>
            <a:off x="304800" y="685800"/>
            <a:ext cx="4191000" cy="61722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dirty="0" smtClean="0"/>
              <a:t>Data processing applications which maintain a base or authority file with information on an entity typically require periodic updates with new or updated information.  The reading and processing of new information to add or update the base file is usually referred to as a </a:t>
            </a:r>
            <a:r>
              <a:rPr lang="en-US" sz="1400" u="sng" dirty="0" smtClean="0"/>
              <a:t>data ingest </a:t>
            </a:r>
            <a:r>
              <a:rPr lang="en-US" sz="1400" dirty="0" smtClean="0"/>
              <a:t>process.</a:t>
            </a:r>
          </a:p>
          <a:p>
            <a:pPr marL="233363" lvl="0" indent="-233363">
              <a:lnSpc>
                <a:spcPct val="80000"/>
              </a:lnSpc>
              <a:spcBef>
                <a:spcPts val="1200"/>
              </a:spcBef>
              <a:buFont typeface="Arial" pitchFamily="34" charset="0"/>
              <a:buChar char="•"/>
            </a:pPr>
            <a:r>
              <a:rPr lang="en-US" sz="1400" dirty="0" smtClean="0"/>
              <a:t>The SALT data ingest process applies the ingest records to the base file and determines which records are: </a:t>
            </a:r>
            <a:r>
              <a:rPr lang="en-US" sz="1400" i="1" dirty="0" smtClean="0"/>
              <a:t>new</a:t>
            </a:r>
            <a:r>
              <a:rPr lang="en-US" sz="1400" dirty="0" smtClean="0"/>
              <a:t>, never seen before; </a:t>
            </a:r>
            <a:r>
              <a:rPr lang="en-US" sz="1400" i="1" dirty="0" smtClean="0"/>
              <a:t>updates</a:t>
            </a:r>
            <a:r>
              <a:rPr lang="en-US" sz="1400" dirty="0" smtClean="0"/>
              <a:t>, identical record to an existing record in the base file but with newer record dates; </a:t>
            </a:r>
            <a:r>
              <a:rPr lang="en-US" sz="1400" i="1" dirty="0" smtClean="0"/>
              <a:t>unchanged</a:t>
            </a:r>
            <a:r>
              <a:rPr lang="en-US" sz="1400" dirty="0" smtClean="0"/>
              <a:t>, identical to an existing record in the base file but not altering a record date; and </a:t>
            </a:r>
            <a:r>
              <a:rPr lang="en-US" sz="1400" i="1" dirty="0" smtClean="0"/>
              <a:t>old</a:t>
            </a:r>
            <a:r>
              <a:rPr lang="en-US" sz="1400" dirty="0" smtClean="0"/>
              <a:t>, records exist in the base file but not in the ingest file.</a:t>
            </a:r>
          </a:p>
          <a:p>
            <a:pPr marL="233363" lvl="0" indent="-233363">
              <a:lnSpc>
                <a:spcPct val="80000"/>
              </a:lnSpc>
              <a:spcBef>
                <a:spcPts val="1200"/>
              </a:spcBef>
              <a:buFont typeface="Arial" pitchFamily="34" charset="0"/>
              <a:buChar char="•"/>
            </a:pPr>
            <a:r>
              <a:rPr lang="en-US" sz="1400" dirty="0" smtClean="0"/>
              <a:t>Three reports are produced by the data ingest process in addition to the updated base file:</a:t>
            </a:r>
          </a:p>
          <a:p>
            <a:pPr marL="690563" lvl="1" indent="-233363">
              <a:lnSpc>
                <a:spcPct val="80000"/>
              </a:lnSpc>
              <a:spcBef>
                <a:spcPts val="300"/>
              </a:spcBef>
              <a:buFont typeface="Courier New" pitchFamily="49" charset="0"/>
              <a:buChar char="o"/>
            </a:pPr>
            <a:r>
              <a:rPr lang="en-US" sz="1400" dirty="0" smtClean="0"/>
              <a:t> Statistics by ingest change type and source defined by the SOURCEFIELD statement with record counts where type indicates </a:t>
            </a:r>
            <a:r>
              <a:rPr lang="en-US" sz="1400" i="1" dirty="0" smtClean="0"/>
              <a:t>old</a:t>
            </a:r>
            <a:r>
              <a:rPr lang="en-US" sz="1400" dirty="0" smtClean="0"/>
              <a:t>, </a:t>
            </a:r>
            <a:r>
              <a:rPr lang="en-US" sz="1400" i="1" dirty="0" smtClean="0"/>
              <a:t>new</a:t>
            </a:r>
            <a:r>
              <a:rPr lang="en-US" sz="1400" dirty="0" smtClean="0"/>
              <a:t>, </a:t>
            </a:r>
            <a:r>
              <a:rPr lang="en-US" sz="1400" i="1" dirty="0" smtClean="0"/>
              <a:t>updated</a:t>
            </a:r>
            <a:r>
              <a:rPr lang="en-US" sz="1400" dirty="0" smtClean="0"/>
              <a:t>, or </a:t>
            </a:r>
            <a:r>
              <a:rPr lang="en-US" sz="1400" i="1" dirty="0" smtClean="0"/>
              <a:t>unchanged</a:t>
            </a:r>
            <a:r>
              <a:rPr lang="en-US" sz="1400" dirty="0" smtClean="0"/>
              <a:t>; </a:t>
            </a:r>
          </a:p>
          <a:p>
            <a:pPr marL="690563" lvl="1" indent="-233363">
              <a:lnSpc>
                <a:spcPct val="80000"/>
              </a:lnSpc>
              <a:spcBef>
                <a:spcPts val="300"/>
              </a:spcBef>
              <a:buFont typeface="Courier New" pitchFamily="49" charset="0"/>
              <a:buChar char="o"/>
            </a:pPr>
            <a:r>
              <a:rPr lang="en-US" sz="1400" dirty="0" smtClean="0"/>
              <a:t>Field change statistics between old and new records as defined by the unique id defined by the SOURCERIDFIELD statement (vendor_id for the sample data example shown below) match between old and new records; </a:t>
            </a:r>
          </a:p>
          <a:p>
            <a:pPr marL="690563" lvl="1" indent="-233363">
              <a:lnSpc>
                <a:spcPct val="80000"/>
              </a:lnSpc>
              <a:spcBef>
                <a:spcPts val="300"/>
              </a:spcBef>
              <a:buFont typeface="Courier New" pitchFamily="49" charset="0"/>
              <a:buChar char="o"/>
            </a:pPr>
            <a:r>
              <a:rPr lang="en-US" sz="1400" dirty="0" smtClean="0"/>
              <a:t>Record counts by ingest file source defined by the SOURCEFIELD statement.</a:t>
            </a:r>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p:txBody>
      </p:sp>
      <p:sp>
        <p:nvSpPr>
          <p:cNvPr id="9" name="Rectangle 3"/>
          <p:cNvSpPr txBox="1">
            <a:spLocks noChangeArrowheads="1"/>
          </p:cNvSpPr>
          <p:nvPr/>
        </p:nvSpPr>
        <p:spPr>
          <a:xfrm>
            <a:off x="4648200" y="4876800"/>
            <a:ext cx="4191000" cy="12954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dirty="0" smtClean="0"/>
              <a:t>SALT can generate code which will automatically perform data ingest operations as an independent process, or as part of and combined with an internal record linking process.</a:t>
            </a:r>
          </a:p>
          <a:p>
            <a:pPr marL="233363" lvl="0" indent="-233363">
              <a:lnSpc>
                <a:spcPct val="80000"/>
              </a:lnSpc>
              <a:spcBef>
                <a:spcPts val="1200"/>
              </a:spcBef>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p:txBody>
      </p:sp>
      <p:sp>
        <p:nvSpPr>
          <p:cNvPr id="10" name="Slide Number Placeholder 9"/>
          <p:cNvSpPr>
            <a:spLocks noGrp="1"/>
          </p:cNvSpPr>
          <p:nvPr>
            <p:ph type="sldNum" sz="quarter" idx="12"/>
          </p:nvPr>
        </p:nvSpPr>
        <p:spPr/>
        <p:txBody>
          <a:bodyPr/>
          <a:lstStyle/>
          <a:p>
            <a:fld id="{065D8965-88D6-43D6-8A63-C62CC7ACC0A0}" type="slidenum">
              <a:rPr lang="en-US" smtClean="0"/>
              <a:t>19</a:t>
            </a:fld>
            <a:endParaRPr lang="en-US"/>
          </a:p>
        </p:txBody>
      </p:sp>
      <p:sp>
        <p:nvSpPr>
          <p:cNvPr id="11" name="Footer Placeholder 10"/>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0"/>
            <a:ext cx="84582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The “Big Data” Challenge</a:t>
            </a:r>
            <a:endParaRPr lang="en-US" sz="2400" b="1" dirty="0">
              <a:solidFill>
                <a:srgbClr val="FF0000"/>
              </a:solidFill>
              <a:latin typeface="+mj-lt"/>
              <a:ea typeface="+mj-ea"/>
              <a:cs typeface="+mj-cs"/>
            </a:endParaRPr>
          </a:p>
        </p:txBody>
      </p:sp>
      <p:sp>
        <p:nvSpPr>
          <p:cNvPr id="5" name="Content Placeholder 4"/>
          <p:cNvSpPr>
            <a:spLocks noGrp="1"/>
          </p:cNvSpPr>
          <p:nvPr>
            <p:ph idx="1"/>
          </p:nvPr>
        </p:nvSpPr>
        <p:spPr>
          <a:xfrm>
            <a:off x="228600" y="1066800"/>
            <a:ext cx="5943600" cy="5257800"/>
          </a:xfrm>
        </p:spPr>
        <p:txBody>
          <a:bodyPr>
            <a:normAutofit fontScale="62500" lnSpcReduction="20000"/>
          </a:bodyPr>
          <a:lstStyle/>
          <a:p>
            <a:r>
              <a:rPr lang="en-US" sz="3200" dirty="0" smtClean="0"/>
              <a:t>One of the most complex tasks in data processing is record linking…</a:t>
            </a:r>
          </a:p>
          <a:p>
            <a:pPr lvl="1"/>
            <a:r>
              <a:rPr lang="en-US" dirty="0" smtClean="0"/>
              <a:t>The data integration process of accurately matching or clustering records containing information which refer to the same entity such as a person or business.</a:t>
            </a:r>
          </a:p>
          <a:p>
            <a:pPr lvl="1"/>
            <a:r>
              <a:rPr lang="en-US" dirty="0" smtClean="0"/>
              <a:t>“</a:t>
            </a:r>
            <a:r>
              <a:rPr lang="en-US" dirty="0" smtClean="0"/>
              <a:t>Big Data” limits the capability of organizations to process and use their data effectively and makes the record linkage process even more challenging.</a:t>
            </a:r>
          </a:p>
          <a:p>
            <a:pPr lvl="1"/>
            <a:r>
              <a:rPr lang="en-US" dirty="0" smtClean="0"/>
              <a:t>New high-performance data-intensive computing architectures such as Hadoop MapReduce and HPCC allow processing of “Big Data” and can solve complex data processing problems including record linkage</a:t>
            </a:r>
          </a:p>
          <a:p>
            <a:pPr lvl="1"/>
            <a:r>
              <a:rPr lang="en-US" dirty="0" smtClean="0"/>
              <a:t>SALT (Scalable Automated Linking Technology) is new tool which automatically generates code in the ECL language for the open source HPCC platform based on a simple specification to address most common data integration tasks including data profiling, data cleansing, data ingest, and record linkage.</a:t>
            </a:r>
          </a:p>
          <a:p>
            <a:pPr lvl="1"/>
            <a:r>
              <a:rPr lang="en-US" dirty="0" smtClean="0"/>
              <a:t>SALT can dramatically reduce development time, complexity, and lines of code to implement data integration processes which will be shown by an actual case study.</a:t>
            </a:r>
          </a:p>
          <a:p>
            <a:pPr lvl="1"/>
            <a:endParaRPr lang="en-US" dirty="0" smtClean="0"/>
          </a:p>
          <a:p>
            <a:pPr lvl="1"/>
            <a:endParaRPr lang="en-US" dirty="0"/>
          </a:p>
        </p:txBody>
      </p:sp>
      <p:grpSp>
        <p:nvGrpSpPr>
          <p:cNvPr id="6" name="Group 5"/>
          <p:cNvGrpSpPr/>
          <p:nvPr/>
        </p:nvGrpSpPr>
        <p:grpSpPr>
          <a:xfrm>
            <a:off x="6096000" y="1752600"/>
            <a:ext cx="2819400" cy="3866606"/>
            <a:chOff x="3505200" y="838200"/>
            <a:chExt cx="4953000" cy="5410200"/>
          </a:xfrm>
        </p:grpSpPr>
        <p:sp>
          <p:nvSpPr>
            <p:cNvPr id="7" name="Rectangle 6"/>
            <p:cNvSpPr/>
            <p:nvPr/>
          </p:nvSpPr>
          <p:spPr>
            <a:xfrm>
              <a:off x="5029200" y="838200"/>
              <a:ext cx="1600200" cy="106680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r>
                <a:rPr lang="en-US" dirty="0" smtClean="0"/>
                <a:t>44 </a:t>
              </a:r>
              <a:r>
                <a:rPr lang="en-US" dirty="0"/>
                <a:t>Lines of SALT</a:t>
              </a:r>
            </a:p>
          </p:txBody>
        </p:sp>
        <p:sp>
          <p:nvSpPr>
            <p:cNvPr id="8" name="Down Arrow 7"/>
            <p:cNvSpPr/>
            <p:nvPr/>
          </p:nvSpPr>
          <p:spPr>
            <a:xfrm>
              <a:off x="5638800" y="1905000"/>
              <a:ext cx="457200" cy="685800"/>
            </a:xfrm>
            <a:prstGeom prst="down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dirty="0"/>
            </a:p>
          </p:txBody>
        </p:sp>
        <p:sp>
          <p:nvSpPr>
            <p:cNvPr id="9" name="Rectangle 8"/>
            <p:cNvSpPr/>
            <p:nvPr/>
          </p:nvSpPr>
          <p:spPr>
            <a:xfrm>
              <a:off x="4572000" y="2590800"/>
              <a:ext cx="2743200" cy="129540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r>
                <a:rPr lang="en-US" dirty="0"/>
                <a:t>3,980 Lines of ECL</a:t>
              </a:r>
            </a:p>
          </p:txBody>
        </p:sp>
        <p:sp>
          <p:nvSpPr>
            <p:cNvPr id="10" name="Down Arrow 9"/>
            <p:cNvSpPr/>
            <p:nvPr/>
          </p:nvSpPr>
          <p:spPr>
            <a:xfrm>
              <a:off x="5638800" y="3886200"/>
              <a:ext cx="533400" cy="914400"/>
            </a:xfrm>
            <a:prstGeom prst="down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dirty="0"/>
            </a:p>
          </p:txBody>
        </p:sp>
        <p:sp>
          <p:nvSpPr>
            <p:cNvPr id="11" name="Rectangle 10"/>
            <p:cNvSpPr/>
            <p:nvPr/>
          </p:nvSpPr>
          <p:spPr>
            <a:xfrm>
              <a:off x="3505200" y="4800600"/>
              <a:ext cx="4953000" cy="144780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r>
                <a:rPr lang="en-US" dirty="0"/>
                <a:t>482,410 Lines of C++</a:t>
              </a:r>
            </a:p>
          </p:txBody>
        </p:sp>
      </p:grpSp>
      <p:sp>
        <p:nvSpPr>
          <p:cNvPr id="12" name="Slide Number Placeholder 11"/>
          <p:cNvSpPr>
            <a:spLocks noGrp="1"/>
          </p:cNvSpPr>
          <p:nvPr>
            <p:ph type="sldNum" sz="quarter" idx="12"/>
          </p:nvPr>
        </p:nvSpPr>
        <p:spPr/>
        <p:txBody>
          <a:bodyPr/>
          <a:lstStyle/>
          <a:p>
            <a:fld id="{065D8965-88D6-43D6-8A63-C62CC7ACC0A0}" type="slidenum">
              <a:rPr lang="en-US" smtClean="0"/>
              <a:t>2</a:t>
            </a:fld>
            <a:endParaRPr lang="en-US"/>
          </a:p>
        </p:txBody>
      </p:sp>
      <p:sp>
        <p:nvSpPr>
          <p:cNvPr id="13" name="Footer Placeholder 12"/>
          <p:cNvSpPr>
            <a:spLocks noGrp="1"/>
          </p:cNvSpPr>
          <p:nvPr>
            <p:ph type="ftr" sz="quarter" idx="11"/>
          </p:nvPr>
        </p:nvSpPr>
        <p:spPr/>
        <p:txBody>
          <a:bodyPr/>
          <a:lstStyle/>
          <a:p>
            <a:r>
              <a:rPr lang="en-US" smtClean="0"/>
              <a:t>SALT - Scalable Automated Linking Technology</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Generating Specificities</a:t>
            </a:r>
            <a:endParaRPr lang="en-US" sz="2400" b="1" dirty="0">
              <a:solidFill>
                <a:srgbClr val="FF0000"/>
              </a:solidFill>
              <a:latin typeface="+mj-lt"/>
              <a:ea typeface="+mj-ea"/>
              <a:cs typeface="+mj-cs"/>
            </a:endParaRPr>
          </a:p>
        </p:txBody>
      </p:sp>
      <p:pic>
        <p:nvPicPr>
          <p:cNvPr id="65538" name="Picture 2"/>
          <p:cNvPicPr>
            <a:picLocks noChangeAspect="1" noChangeArrowheads="1"/>
          </p:cNvPicPr>
          <p:nvPr/>
        </p:nvPicPr>
        <p:blipFill>
          <a:blip r:embed="rId2" cstate="print"/>
          <a:srcRect/>
          <a:stretch>
            <a:fillRect/>
          </a:stretch>
        </p:blipFill>
        <p:spPr bwMode="auto">
          <a:xfrm>
            <a:off x="4343400" y="1295400"/>
            <a:ext cx="4210050" cy="495300"/>
          </a:xfrm>
          <a:prstGeom prst="rect">
            <a:avLst/>
          </a:prstGeom>
          <a:noFill/>
        </p:spPr>
      </p:pic>
      <p:pic>
        <p:nvPicPr>
          <p:cNvPr id="65537" name="Picture 1"/>
          <p:cNvPicPr>
            <a:picLocks noChangeAspect="1" noChangeArrowheads="1"/>
          </p:cNvPicPr>
          <p:nvPr/>
        </p:nvPicPr>
        <p:blipFill>
          <a:blip r:embed="rId3" cstate="print"/>
          <a:srcRect/>
          <a:stretch>
            <a:fillRect/>
          </a:stretch>
        </p:blipFill>
        <p:spPr bwMode="auto">
          <a:xfrm>
            <a:off x="4343400" y="1981200"/>
            <a:ext cx="4210050" cy="514350"/>
          </a:xfrm>
          <a:prstGeom prst="rect">
            <a:avLst/>
          </a:prstGeom>
          <a:noFill/>
        </p:spPr>
      </p:pic>
      <p:sp>
        <p:nvSpPr>
          <p:cNvPr id="655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5540" name="Rectangle 4"/>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7" name="Picture 1"/>
          <p:cNvPicPr>
            <a:picLocks noChangeAspect="1" noChangeArrowheads="1"/>
          </p:cNvPicPr>
          <p:nvPr/>
        </p:nvPicPr>
        <p:blipFill>
          <a:blip r:embed="rId4" cstate="print"/>
          <a:srcRect/>
          <a:stretch>
            <a:fillRect/>
          </a:stretch>
        </p:blipFill>
        <p:spPr bwMode="auto">
          <a:xfrm>
            <a:off x="4343400" y="2819400"/>
            <a:ext cx="4512733" cy="3124200"/>
          </a:xfrm>
          <a:prstGeom prst="rect">
            <a:avLst/>
          </a:prstGeom>
          <a:noFill/>
        </p:spPr>
      </p:pic>
      <p:sp>
        <p:nvSpPr>
          <p:cNvPr id="8" name="Rectangle 3"/>
          <p:cNvSpPr txBox="1">
            <a:spLocks noChangeArrowheads="1"/>
          </p:cNvSpPr>
          <p:nvPr/>
        </p:nvSpPr>
        <p:spPr>
          <a:xfrm>
            <a:off x="304800" y="685800"/>
            <a:ext cx="4038600" cy="61722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dirty="0" smtClean="0"/>
              <a:t>The first step in running a SALT record linking process is to generate the field value and average field specificities that will be used as weights for matching during the linking process.</a:t>
            </a:r>
          </a:p>
          <a:p>
            <a:pPr marL="233363" lvl="0" indent="-233363">
              <a:lnSpc>
                <a:spcPct val="80000"/>
              </a:lnSpc>
              <a:spcBef>
                <a:spcPts val="1200"/>
              </a:spcBef>
              <a:buFont typeface="Arial" pitchFamily="34" charset="0"/>
              <a:buChar char="•"/>
            </a:pPr>
            <a:r>
              <a:rPr lang="en-US" sz="1400" dirty="0" smtClean="0"/>
              <a:t>Once specificities have been calculated the average field specificity and switch values can be added to the specification file.  This information allows SALT to generate optimized code and set various thresholds appropriately for the record linkage processes.</a:t>
            </a:r>
          </a:p>
          <a:p>
            <a:pPr marL="233363" lvl="0" indent="-233363">
              <a:lnSpc>
                <a:spcPct val="80000"/>
              </a:lnSpc>
              <a:spcBef>
                <a:spcPts val="1200"/>
              </a:spcBef>
              <a:buFont typeface="Arial" pitchFamily="34" charset="0"/>
              <a:buChar char="•"/>
            </a:pPr>
            <a:r>
              <a:rPr lang="en-US" sz="1400" dirty="0" smtClean="0"/>
              <a:t>SALT produces a specificities report which shows an average field specificity value, maximum specificity value, and switch value for each FIELD, CONCEPT, and ATTRIBUTEFILE statement in the specification file.  In addition, SALT shows which values if any for each field will also be treated as nulls (other than blanks and zeros) by SALT in the matching process.</a:t>
            </a:r>
          </a:p>
          <a:p>
            <a:pPr marL="233363" lvl="0" indent="-233363">
              <a:lnSpc>
                <a:spcPct val="80000"/>
              </a:lnSpc>
              <a:spcBef>
                <a:spcPts val="1200"/>
              </a:spcBef>
              <a:buFont typeface="Arial" pitchFamily="34" charset="0"/>
              <a:buChar char="•"/>
            </a:pPr>
            <a:r>
              <a:rPr lang="en-US" sz="1400" dirty="0" smtClean="0"/>
              <a:t>The field value specificities are stored in either persisted data files or index/key files depending on the generation mode selected.  Persisted files are an HPCC and ECL feature that allow datasets generated by ECL code to be stored, and if a process is run again, and the code or other data affecting the persisted file has not changed, it will not be recomputed.</a:t>
            </a:r>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p:txBody>
      </p:sp>
      <p:sp>
        <p:nvSpPr>
          <p:cNvPr id="9" name="Slide Number Placeholder 8"/>
          <p:cNvSpPr>
            <a:spLocks noGrp="1"/>
          </p:cNvSpPr>
          <p:nvPr>
            <p:ph type="sldNum" sz="quarter" idx="12"/>
          </p:nvPr>
        </p:nvSpPr>
        <p:spPr/>
        <p:txBody>
          <a:bodyPr/>
          <a:lstStyle/>
          <a:p>
            <a:fld id="{065D8965-88D6-43D6-8A63-C62CC7ACC0A0}" type="slidenum">
              <a:rPr lang="en-US" smtClean="0"/>
              <a:t>20</a:t>
            </a:fld>
            <a:endParaRPr lang="en-US"/>
          </a:p>
        </p:txBody>
      </p:sp>
      <p:sp>
        <p:nvSpPr>
          <p:cNvPr id="10" name="Footer Placeholder 9"/>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Internal Linking</a:t>
            </a:r>
            <a:endParaRPr lang="en-US" sz="2400" b="1" dirty="0">
              <a:solidFill>
                <a:srgbClr val="FF0000"/>
              </a:solidFill>
              <a:latin typeface="+mj-lt"/>
              <a:ea typeface="+mj-ea"/>
              <a:cs typeface="+mj-cs"/>
            </a:endParaRPr>
          </a:p>
        </p:txBody>
      </p:sp>
      <p:sp>
        <p:nvSpPr>
          <p:cNvPr id="604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0417" name="Object 1"/>
          <p:cNvGraphicFramePr>
            <a:graphicFrameLocks noChangeAspect="1"/>
          </p:cNvGraphicFramePr>
          <p:nvPr/>
        </p:nvGraphicFramePr>
        <p:xfrm>
          <a:off x="4800600" y="1066800"/>
          <a:ext cx="4038600" cy="5300663"/>
        </p:xfrm>
        <a:graphic>
          <a:graphicData uri="http://schemas.openxmlformats.org/presentationml/2006/ole">
            <p:oleObj spid="_x0000_s60420" name="Visio" r:id="rId3" imgW="6698742" imgH="8796909" progId="Visio.Drawing.11">
              <p:embed/>
            </p:oleObj>
          </a:graphicData>
        </a:graphic>
      </p:graphicFrame>
      <p:sp>
        <p:nvSpPr>
          <p:cNvPr id="5" name="Rectangle 3"/>
          <p:cNvSpPr txBox="1">
            <a:spLocks noChangeArrowheads="1"/>
          </p:cNvSpPr>
          <p:nvPr/>
        </p:nvSpPr>
        <p:spPr>
          <a:xfrm>
            <a:off x="304800" y="685800"/>
            <a:ext cx="4191000" cy="61722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dirty="0" smtClean="0"/>
              <a:t>The goal of the </a:t>
            </a:r>
            <a:r>
              <a:rPr lang="en-US" sz="1400" u="sng" dirty="0" smtClean="0"/>
              <a:t>internal linking </a:t>
            </a:r>
            <a:r>
              <a:rPr lang="en-US" sz="1400" dirty="0" smtClean="0"/>
              <a:t>process is SALT is to match records containing data about a specific entity type in an input file and to assign a unique identifier to records in the file which refer to the same entity. </a:t>
            </a:r>
          </a:p>
          <a:p>
            <a:pPr marL="233363" lvl="0" indent="-233363">
              <a:lnSpc>
                <a:spcPct val="80000"/>
              </a:lnSpc>
              <a:spcBef>
                <a:spcPts val="1200"/>
              </a:spcBef>
              <a:buFont typeface="Arial" pitchFamily="34" charset="0"/>
              <a:buChar char="•"/>
            </a:pPr>
            <a:r>
              <a:rPr lang="en-US" sz="1400" dirty="0" smtClean="0"/>
              <a:t>Internal linking can also be thought of as clustering, so that records referring to the same entity are grouped into clusters, with each cluster having a unique identifier.</a:t>
            </a:r>
          </a:p>
          <a:p>
            <a:pPr marL="233363" lvl="0" indent="-233363">
              <a:lnSpc>
                <a:spcPct val="80000"/>
              </a:lnSpc>
              <a:spcBef>
                <a:spcPts val="1200"/>
              </a:spcBef>
              <a:buFont typeface="Arial" pitchFamily="34" charset="0"/>
              <a:buChar char="•"/>
            </a:pPr>
            <a:r>
              <a:rPr lang="en-US" sz="1400" dirty="0" smtClean="0"/>
              <a:t>SALT uses the field value specificities as weights for determining record matches in the internal linking process. SALT will compare each field, concept, and attribute file in the two records for similarity. If the values match between the two records, the specificity for the value (scaled for fuzzy matches and otherwise adjusted based on the editing options for the field) will be added to a total specificity to help determine a record match. </a:t>
            </a:r>
          </a:p>
          <a:p>
            <a:pPr marL="233363" lvl="0" indent="-233363">
              <a:lnSpc>
                <a:spcPct val="80000"/>
              </a:lnSpc>
              <a:spcBef>
                <a:spcPts val="1200"/>
              </a:spcBef>
              <a:buFont typeface="Arial" pitchFamily="34" charset="0"/>
              <a:buChar char="•"/>
            </a:pPr>
            <a:r>
              <a:rPr lang="en-US" sz="1400" dirty="0" smtClean="0"/>
              <a:t>Each field can make a positive, negative, or no contribution to the total specificity.  If the total specificity exceeds the pre-determined matching threshold, then the two records are considered a match.</a:t>
            </a:r>
          </a:p>
          <a:p>
            <a:pPr marL="233363" lvl="0" indent="-233363">
              <a:lnSpc>
                <a:spcPct val="80000"/>
              </a:lnSpc>
              <a:spcBef>
                <a:spcPts val="1200"/>
              </a:spcBef>
              <a:buFont typeface="Arial" pitchFamily="34" charset="0"/>
              <a:buChar char="•"/>
            </a:pPr>
            <a:r>
              <a:rPr lang="en-US" sz="1400" dirty="0" smtClean="0"/>
              <a:t>SALT generates entity links (a) if they are above the calculated threshold (either the default or user-specified); and (b) are the highest scoring linkage for both records involved in the link.</a:t>
            </a:r>
          </a:p>
        </p:txBody>
      </p:sp>
      <p:sp>
        <p:nvSpPr>
          <p:cNvPr id="6" name="Slide Number Placeholder 5"/>
          <p:cNvSpPr>
            <a:spLocks noGrp="1"/>
          </p:cNvSpPr>
          <p:nvPr>
            <p:ph type="sldNum" sz="quarter" idx="12"/>
          </p:nvPr>
        </p:nvSpPr>
        <p:spPr/>
        <p:txBody>
          <a:bodyPr/>
          <a:lstStyle/>
          <a:p>
            <a:fld id="{065D8965-88D6-43D6-8A63-C62CC7ACC0A0}" type="slidenum">
              <a:rPr lang="en-US" smtClean="0"/>
              <a:t>21</a:t>
            </a:fld>
            <a:endParaRPr lang="en-US"/>
          </a:p>
        </p:txBody>
      </p:sp>
      <p:sp>
        <p:nvSpPr>
          <p:cNvPr id="7" name="Footer Placeholder 6"/>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Internal Linking</a:t>
            </a:r>
            <a:endParaRPr lang="en-US" sz="2400" b="1" dirty="0">
              <a:solidFill>
                <a:srgbClr val="FF0000"/>
              </a:solidFill>
              <a:latin typeface="+mj-lt"/>
              <a:ea typeface="+mj-ea"/>
              <a:cs typeface="+mj-cs"/>
            </a:endParaRPr>
          </a:p>
        </p:txBody>
      </p:sp>
      <p:sp>
        <p:nvSpPr>
          <p:cNvPr id="66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66561" name="Picture 1"/>
          <p:cNvPicPr>
            <a:picLocks noChangeAspect="1" noChangeArrowheads="1"/>
          </p:cNvPicPr>
          <p:nvPr/>
        </p:nvPicPr>
        <p:blipFill>
          <a:blip r:embed="rId2" cstate="print"/>
          <a:srcRect/>
          <a:stretch>
            <a:fillRect/>
          </a:stretch>
        </p:blipFill>
        <p:spPr bwMode="auto">
          <a:xfrm>
            <a:off x="4572000" y="1143000"/>
            <a:ext cx="4419600" cy="2319790"/>
          </a:xfrm>
          <a:prstGeom prst="rect">
            <a:avLst/>
          </a:prstGeom>
          <a:noFill/>
        </p:spPr>
      </p:pic>
      <p:pic>
        <p:nvPicPr>
          <p:cNvPr id="66563" name="Picture 3"/>
          <p:cNvPicPr>
            <a:picLocks noChangeAspect="1" noChangeArrowheads="1"/>
          </p:cNvPicPr>
          <p:nvPr/>
        </p:nvPicPr>
        <p:blipFill>
          <a:blip r:embed="rId3" cstate="print"/>
          <a:srcRect/>
          <a:stretch>
            <a:fillRect/>
          </a:stretch>
        </p:blipFill>
        <p:spPr bwMode="auto">
          <a:xfrm>
            <a:off x="5791200" y="3733800"/>
            <a:ext cx="1612490" cy="2438400"/>
          </a:xfrm>
          <a:prstGeom prst="rect">
            <a:avLst/>
          </a:prstGeom>
          <a:noFill/>
          <a:ln w="9525">
            <a:noFill/>
            <a:miter lim="800000"/>
            <a:headEnd/>
            <a:tailEnd/>
          </a:ln>
        </p:spPr>
      </p:pic>
      <p:sp>
        <p:nvSpPr>
          <p:cNvPr id="6" name="Rectangle 3"/>
          <p:cNvSpPr txBox="1">
            <a:spLocks noChangeArrowheads="1"/>
          </p:cNvSpPr>
          <p:nvPr/>
        </p:nvSpPr>
        <p:spPr>
          <a:xfrm>
            <a:off x="304800" y="685800"/>
            <a:ext cx="4191000" cy="61722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dirty="0" smtClean="0"/>
              <a:t>The </a:t>
            </a:r>
            <a:r>
              <a:rPr lang="en-US" sz="1400" u="sng" dirty="0" smtClean="0"/>
              <a:t>internal linking </a:t>
            </a:r>
            <a:r>
              <a:rPr lang="en-US" sz="1400" dirty="0" smtClean="0"/>
              <a:t>process is iterative beginning with the input base file and any additional ingest files which are merged with the input base file, with each processing iteration attempting additional matches of records to records and entity clusters formed in the previous iteration. </a:t>
            </a:r>
          </a:p>
          <a:p>
            <a:pPr marL="233363" lvl="0" indent="-233363">
              <a:lnSpc>
                <a:spcPct val="80000"/>
              </a:lnSpc>
              <a:spcBef>
                <a:spcPts val="1200"/>
              </a:spcBef>
              <a:buFont typeface="Arial" pitchFamily="34" charset="0"/>
              <a:buChar char="•"/>
            </a:pPr>
            <a:r>
              <a:rPr lang="en-US" sz="1400" dirty="0" smtClean="0"/>
              <a:t>As new entity clusters are formed or expanded during each iteration, more information becomes available about an entity.  In a successive iteration, this may allow additional records or entire clusters to be merged with an existing cluster.</a:t>
            </a:r>
          </a:p>
          <a:p>
            <a:pPr marL="233363" lvl="0" indent="-233363">
              <a:lnSpc>
                <a:spcPct val="80000"/>
              </a:lnSpc>
              <a:spcBef>
                <a:spcPts val="1200"/>
              </a:spcBef>
              <a:buFont typeface="Arial" pitchFamily="34" charset="0"/>
              <a:buChar char="•"/>
            </a:pPr>
            <a:r>
              <a:rPr lang="en-US" sz="1400" dirty="0" smtClean="0"/>
              <a:t>Multiple iterations are usually required for convergence and to achieve high levels of precision and recall for a given population of entities.  A typical SALT-generated record linkage system will be iterated quite extensively initially, but may only need additional iterations once or twice a month as new or updated data is ingested.</a:t>
            </a:r>
          </a:p>
          <a:p>
            <a:pPr marL="233363" lvl="0" indent="-233363">
              <a:lnSpc>
                <a:spcPct val="80000"/>
              </a:lnSpc>
              <a:spcBef>
                <a:spcPts val="1200"/>
              </a:spcBef>
              <a:buFont typeface="Arial" pitchFamily="34" charset="0"/>
              <a:buChar char="•"/>
            </a:pPr>
            <a:r>
              <a:rPr lang="en-US" sz="1400" dirty="0" smtClean="0"/>
              <a:t>The results from each iteration should be reviewed to determine if the record matching results have met precision and recall goals or if under-matching or over-matching has occurred.  Adjustments may need to be made to the specification file.</a:t>
            </a:r>
          </a:p>
          <a:p>
            <a:pPr marL="233363" lvl="0" indent="-233363">
              <a:lnSpc>
                <a:spcPct val="80000"/>
              </a:lnSpc>
              <a:spcBef>
                <a:spcPts val="1200"/>
              </a:spcBef>
              <a:buFont typeface="Arial" pitchFamily="34" charset="0"/>
              <a:buChar char="•"/>
            </a:pPr>
            <a:r>
              <a:rPr lang="en-US" sz="1400" dirty="0" smtClean="0"/>
              <a:t>If the goals of the linking process have been met,  the result of final iteration becomes the new linked base file.</a:t>
            </a:r>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p:txBody>
      </p:sp>
      <p:sp>
        <p:nvSpPr>
          <p:cNvPr id="7" name="Slide Number Placeholder 6"/>
          <p:cNvSpPr>
            <a:spLocks noGrp="1"/>
          </p:cNvSpPr>
          <p:nvPr>
            <p:ph type="sldNum" sz="quarter" idx="12"/>
          </p:nvPr>
        </p:nvSpPr>
        <p:spPr/>
        <p:txBody>
          <a:bodyPr/>
          <a:lstStyle/>
          <a:p>
            <a:fld id="{065D8965-88D6-43D6-8A63-C62CC7ACC0A0}" type="slidenum">
              <a:rPr lang="en-US" smtClean="0"/>
              <a:t>22</a:t>
            </a:fld>
            <a:endParaRPr lang="en-US"/>
          </a:p>
        </p:txBody>
      </p:sp>
      <p:sp>
        <p:nvSpPr>
          <p:cNvPr id="8" name="Footer Placeholder 7"/>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External Linking</a:t>
            </a:r>
            <a:endParaRPr lang="en-US" sz="2400" b="1" dirty="0">
              <a:solidFill>
                <a:srgbClr val="FF0000"/>
              </a:solidFill>
              <a:latin typeface="+mj-lt"/>
              <a:ea typeface="+mj-ea"/>
              <a:cs typeface="+mj-cs"/>
            </a:endParaRPr>
          </a:p>
        </p:txBody>
      </p:sp>
      <p:sp>
        <p:nvSpPr>
          <p:cNvPr id="3" name="Rectangle 3"/>
          <p:cNvSpPr txBox="1">
            <a:spLocks noChangeArrowheads="1"/>
          </p:cNvSpPr>
          <p:nvPr/>
        </p:nvSpPr>
        <p:spPr>
          <a:xfrm>
            <a:off x="152400" y="685800"/>
            <a:ext cx="4343400" cy="61722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dirty="0" smtClean="0"/>
              <a:t>The goal of the </a:t>
            </a:r>
            <a:r>
              <a:rPr lang="en-US" sz="1400" u="sng" dirty="0" smtClean="0"/>
              <a:t>external linking </a:t>
            </a:r>
            <a:r>
              <a:rPr lang="en-US" sz="1400" dirty="0" smtClean="0"/>
              <a:t>process of SALT is to match records containing data about a specific entity type in an external file or online query to a previously linked base file of entities and to assign a unique entity identifier to records in the external file or to the query which refer to the same entity.</a:t>
            </a:r>
          </a:p>
          <a:p>
            <a:pPr marL="233363" lvl="0" indent="-233363">
              <a:lnSpc>
                <a:spcPct val="80000"/>
              </a:lnSpc>
              <a:spcBef>
                <a:spcPts val="1200"/>
              </a:spcBef>
              <a:buFont typeface="Arial" pitchFamily="34" charset="0"/>
              <a:buChar char="•"/>
            </a:pPr>
            <a:r>
              <a:rPr lang="en-US" sz="1400" dirty="0" smtClean="0"/>
              <a:t>External linking is also useful in establishing foreign key relationships between an external file and an existing file based on the unique entity id.</a:t>
            </a:r>
          </a:p>
          <a:p>
            <a:pPr marL="233363" lvl="0" indent="-233363">
              <a:lnSpc>
                <a:spcPct val="80000"/>
              </a:lnSpc>
              <a:spcBef>
                <a:spcPts val="1200"/>
              </a:spcBef>
              <a:buFont typeface="Arial" pitchFamily="34" charset="0"/>
              <a:buChar char="•"/>
            </a:pPr>
            <a:r>
              <a:rPr lang="en-US" sz="1400" dirty="0" smtClean="0"/>
              <a:t>External linking can also be thought of as </a:t>
            </a:r>
            <a:r>
              <a:rPr lang="en-US" sz="1400" i="1" dirty="0" smtClean="0"/>
              <a:t>entity resolution</a:t>
            </a:r>
            <a:r>
              <a:rPr lang="en-US" sz="1400" dirty="0" smtClean="0"/>
              <a:t>, so that records or online queries containing information about an entity are resolved by matching the records to a specific entity in an authority file, and assigning the corresponding unique entity identifier,</a:t>
            </a:r>
          </a:p>
          <a:p>
            <a:pPr marL="233363" lvl="0" indent="-233363">
              <a:lnSpc>
                <a:spcPct val="80000"/>
              </a:lnSpc>
              <a:spcBef>
                <a:spcPts val="1200"/>
              </a:spcBef>
              <a:buFont typeface="Arial" pitchFamily="34" charset="0"/>
              <a:buChar char="•"/>
            </a:pPr>
            <a:r>
              <a:rPr lang="en-US" sz="1400" dirty="0" smtClean="0"/>
              <a:t>The external linking capability requires a previously linked input file in which all the records have been clustered for a specific entity type.  The linked input file is used to build keys required for external matching.</a:t>
            </a:r>
          </a:p>
          <a:p>
            <a:pPr marL="233363" lvl="0" indent="-233363">
              <a:lnSpc>
                <a:spcPct val="80000"/>
              </a:lnSpc>
              <a:spcBef>
                <a:spcPts val="1200"/>
              </a:spcBef>
              <a:buFont typeface="Arial" pitchFamily="34" charset="0"/>
              <a:buChar char="•"/>
            </a:pPr>
            <a:r>
              <a:rPr lang="en-US" sz="1400" dirty="0" smtClean="0"/>
              <a:t>SALT LINKPATH statement swill result in the creation of an ECL Index (key) file which is used in the external matching process. </a:t>
            </a:r>
          </a:p>
          <a:p>
            <a:pPr marL="233363" lvl="0" indent="-233363">
              <a:lnSpc>
                <a:spcPct val="80000"/>
              </a:lnSpc>
              <a:spcBef>
                <a:spcPts val="1200"/>
              </a:spcBef>
              <a:buFont typeface="Arial" pitchFamily="34" charset="0"/>
              <a:buChar char="•"/>
            </a:pPr>
            <a:r>
              <a:rPr lang="en-US" sz="1400" dirty="0" smtClean="0"/>
              <a:t>SALT also automatically creates an additional key called the UBER key using all the fields and concepts defined in your specification file.</a:t>
            </a:r>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p:txBody>
      </p:sp>
      <p:sp>
        <p:nvSpPr>
          <p:cNvPr id="675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67585" name="Picture 1"/>
          <p:cNvPicPr>
            <a:picLocks noChangeAspect="1" noChangeArrowheads="1"/>
          </p:cNvPicPr>
          <p:nvPr/>
        </p:nvPicPr>
        <p:blipFill>
          <a:blip r:embed="rId2" cstate="print"/>
          <a:srcRect/>
          <a:stretch>
            <a:fillRect/>
          </a:stretch>
        </p:blipFill>
        <p:spPr bwMode="auto">
          <a:xfrm>
            <a:off x="4540827" y="1219200"/>
            <a:ext cx="4603173" cy="685800"/>
          </a:xfrm>
          <a:prstGeom prst="rect">
            <a:avLst/>
          </a:prstGeom>
          <a:noFill/>
        </p:spPr>
      </p:pic>
      <p:sp>
        <p:nvSpPr>
          <p:cNvPr id="6758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67587" name="Picture 3"/>
          <p:cNvPicPr>
            <a:picLocks noChangeAspect="1" noChangeArrowheads="1"/>
          </p:cNvPicPr>
          <p:nvPr/>
        </p:nvPicPr>
        <p:blipFill>
          <a:blip r:embed="rId3" cstate="print"/>
          <a:srcRect/>
          <a:stretch>
            <a:fillRect/>
          </a:stretch>
        </p:blipFill>
        <p:spPr bwMode="auto">
          <a:xfrm>
            <a:off x="4495800" y="2209800"/>
            <a:ext cx="4495800" cy="1586753"/>
          </a:xfrm>
          <a:prstGeom prst="rect">
            <a:avLst/>
          </a:prstGeom>
          <a:noFill/>
        </p:spPr>
      </p:pic>
      <p:sp>
        <p:nvSpPr>
          <p:cNvPr id="675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67589" name="Picture 5"/>
          <p:cNvPicPr>
            <a:picLocks noChangeAspect="1" noChangeArrowheads="1"/>
          </p:cNvPicPr>
          <p:nvPr/>
        </p:nvPicPr>
        <p:blipFill>
          <a:blip r:embed="rId4" cstate="print"/>
          <a:srcRect/>
          <a:stretch>
            <a:fillRect/>
          </a:stretch>
        </p:blipFill>
        <p:spPr bwMode="auto">
          <a:xfrm>
            <a:off x="4495800" y="4191000"/>
            <a:ext cx="4210050" cy="1562100"/>
          </a:xfrm>
          <a:prstGeom prst="rect">
            <a:avLst/>
          </a:prstGeom>
          <a:noFill/>
        </p:spPr>
      </p:pic>
      <p:sp>
        <p:nvSpPr>
          <p:cNvPr id="10" name="Slide Number Placeholder 9"/>
          <p:cNvSpPr>
            <a:spLocks noGrp="1"/>
          </p:cNvSpPr>
          <p:nvPr>
            <p:ph type="sldNum" sz="quarter" idx="12"/>
          </p:nvPr>
        </p:nvSpPr>
        <p:spPr/>
        <p:txBody>
          <a:bodyPr/>
          <a:lstStyle/>
          <a:p>
            <a:fld id="{065D8965-88D6-43D6-8A63-C62CC7ACC0A0}" type="slidenum">
              <a:rPr lang="en-US" smtClean="0"/>
              <a:t>23</a:t>
            </a:fld>
            <a:endParaRPr lang="en-US"/>
          </a:p>
        </p:txBody>
      </p:sp>
      <p:sp>
        <p:nvSpPr>
          <p:cNvPr id="11" name="Footer Placeholder 10"/>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External Linking and Advanced Searching</a:t>
            </a:r>
            <a:endParaRPr lang="en-US" sz="2400" b="1" dirty="0">
              <a:solidFill>
                <a:srgbClr val="FF0000"/>
              </a:solidFill>
              <a:latin typeface="+mj-lt"/>
              <a:ea typeface="+mj-ea"/>
              <a:cs typeface="+mj-cs"/>
            </a:endParaRPr>
          </a:p>
        </p:txBody>
      </p:sp>
      <p:sp>
        <p:nvSpPr>
          <p:cNvPr id="3" name="Rectangle 3"/>
          <p:cNvSpPr txBox="1">
            <a:spLocks noChangeArrowheads="1"/>
          </p:cNvSpPr>
          <p:nvPr/>
        </p:nvSpPr>
        <p:spPr>
          <a:xfrm>
            <a:off x="304800" y="685800"/>
            <a:ext cx="4191000" cy="61722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dirty="0" smtClean="0"/>
              <a:t>SALT </a:t>
            </a:r>
            <a:r>
              <a:rPr lang="en-US" sz="1400" u="sng" dirty="0" smtClean="0"/>
              <a:t>external linking </a:t>
            </a:r>
            <a:r>
              <a:rPr lang="en-US" sz="1400" dirty="0" smtClean="0"/>
              <a:t>automatically generates two deployable Roxie services to aid in debugging the external linking process which also can be used for manual examination of data to evaluate linkpaths, as well as to support the online mode external linking capability.</a:t>
            </a:r>
          </a:p>
          <a:p>
            <a:pPr marL="233363" lvl="0" indent="-233363">
              <a:lnSpc>
                <a:spcPct val="80000"/>
              </a:lnSpc>
              <a:spcBef>
                <a:spcPts val="1200"/>
              </a:spcBef>
              <a:buFont typeface="Arial" pitchFamily="34" charset="0"/>
              <a:buChar char="•"/>
            </a:pPr>
            <a:r>
              <a:rPr lang="en-US" sz="1400" dirty="0" smtClean="0"/>
              <a:t>SALT provides an additional query which displays all the entity records from the internal base file matching the input information.  This query is useful in debugging the external linking process to assess how a particular record was resolved or not resolved to an entity. This service also provides a </a:t>
            </a:r>
            <a:r>
              <a:rPr lang="en-US" sz="1400" u="sng" dirty="0" smtClean="0"/>
              <a:t>base file search</a:t>
            </a:r>
            <a:r>
              <a:rPr lang="en-US" sz="1400" dirty="0" smtClean="0"/>
              <a:t> capability that can be incorporated into other HPCC online applications.</a:t>
            </a:r>
          </a:p>
          <a:p>
            <a:pPr marL="233363" lvl="0" indent="-233363">
              <a:lnSpc>
                <a:spcPct val="80000"/>
              </a:lnSpc>
              <a:spcBef>
                <a:spcPts val="1200"/>
              </a:spcBef>
              <a:buFont typeface="Arial" pitchFamily="34" charset="0"/>
              <a:buChar char="•"/>
            </a:pPr>
            <a:r>
              <a:rPr lang="en-US" sz="1400" dirty="0" smtClean="0"/>
              <a:t>The base file search is intended to return records organized with the records which best match the search criteria first. Depending on the search criteria, the SALT will use the defined LINKPATHs and the UBER key to perform the search.</a:t>
            </a:r>
          </a:p>
          <a:p>
            <a:pPr marL="233363" lvl="0" indent="-233363">
              <a:lnSpc>
                <a:spcPct val="80000"/>
              </a:lnSpc>
              <a:spcBef>
                <a:spcPts val="1200"/>
              </a:spcBef>
              <a:buFont typeface="Arial" pitchFamily="34" charset="0"/>
              <a:buChar char="•"/>
            </a:pPr>
            <a:r>
              <a:rPr lang="en-US" sz="1400" dirty="0" smtClean="0"/>
              <a:t>An UBER key search can work with many multiple fields. You can search, for example, for someone with two different last names who has lived in two different counties.</a:t>
            </a:r>
          </a:p>
          <a:p>
            <a:pPr marL="233363" lvl="0" indent="-233363">
              <a:lnSpc>
                <a:spcPct val="80000"/>
              </a:lnSpc>
              <a:spcBef>
                <a:spcPts val="1200"/>
              </a:spcBef>
              <a:buFont typeface="Arial" pitchFamily="34" charset="0"/>
              <a:buChar char="•"/>
            </a:pPr>
            <a:r>
              <a:rPr lang="en-US" sz="1400" dirty="0" smtClean="0"/>
              <a:t>The UBER key can be used as the fallback for an external linking application and entity resolution, or it can be used independently to provide an advanced searching capability</a:t>
            </a:r>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p:txBody>
      </p:sp>
      <p:sp>
        <p:nvSpPr>
          <p:cNvPr id="686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68609" name="Picture 1"/>
          <p:cNvPicPr>
            <a:picLocks noChangeAspect="1" noChangeArrowheads="1"/>
          </p:cNvPicPr>
          <p:nvPr/>
        </p:nvPicPr>
        <p:blipFill>
          <a:blip r:embed="rId2" cstate="print"/>
          <a:srcRect/>
          <a:stretch>
            <a:fillRect/>
          </a:stretch>
        </p:blipFill>
        <p:spPr bwMode="auto">
          <a:xfrm>
            <a:off x="4419600" y="1143000"/>
            <a:ext cx="4444146" cy="3581400"/>
          </a:xfrm>
          <a:prstGeom prst="rect">
            <a:avLst/>
          </a:prstGeom>
          <a:noFill/>
        </p:spPr>
      </p:pic>
      <p:sp>
        <p:nvSpPr>
          <p:cNvPr id="68611" name="Rectangle 3"/>
          <p:cNvSpPr>
            <a:spLocks noChangeArrowheads="1"/>
          </p:cNvSpPr>
          <p:nvPr/>
        </p:nvSpPr>
        <p:spPr bwMode="auto">
          <a:xfrm>
            <a:off x="0" y="3857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686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68612" name="Picture 4"/>
          <p:cNvPicPr>
            <a:picLocks noChangeAspect="1" noChangeArrowheads="1"/>
          </p:cNvPicPr>
          <p:nvPr/>
        </p:nvPicPr>
        <p:blipFill>
          <a:blip r:embed="rId3" cstate="print"/>
          <a:srcRect/>
          <a:stretch>
            <a:fillRect/>
          </a:stretch>
        </p:blipFill>
        <p:spPr bwMode="auto">
          <a:xfrm>
            <a:off x="4495800" y="4876800"/>
            <a:ext cx="4219575" cy="1114425"/>
          </a:xfrm>
          <a:prstGeom prst="rect">
            <a:avLst/>
          </a:prstGeom>
          <a:noFill/>
        </p:spPr>
      </p:pic>
      <p:sp>
        <p:nvSpPr>
          <p:cNvPr id="9" name="Slide Number Placeholder 8"/>
          <p:cNvSpPr>
            <a:spLocks noGrp="1"/>
          </p:cNvSpPr>
          <p:nvPr>
            <p:ph type="sldNum" sz="quarter" idx="12"/>
          </p:nvPr>
        </p:nvSpPr>
        <p:spPr/>
        <p:txBody>
          <a:bodyPr/>
          <a:lstStyle/>
          <a:p>
            <a:fld id="{065D8965-88D6-43D6-8A63-C62CC7ACC0A0}" type="slidenum">
              <a:rPr lang="en-US" smtClean="0"/>
              <a:t>24</a:t>
            </a:fld>
            <a:endParaRPr lang="en-US"/>
          </a:p>
        </p:txBody>
      </p:sp>
      <p:sp>
        <p:nvSpPr>
          <p:cNvPr id="10" name="Footer Placeholder 9"/>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343400" y="1143000"/>
            <a:ext cx="4534437" cy="4953000"/>
            <a:chOff x="3505200" y="838200"/>
            <a:chExt cx="4953000" cy="5410200"/>
          </a:xfrm>
        </p:grpSpPr>
        <p:sp>
          <p:nvSpPr>
            <p:cNvPr id="3" name="Rectangle 2"/>
            <p:cNvSpPr/>
            <p:nvPr/>
          </p:nvSpPr>
          <p:spPr>
            <a:xfrm>
              <a:off x="5029200" y="838200"/>
              <a:ext cx="1600200" cy="106680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r>
                <a:rPr lang="en-US" dirty="0" smtClean="0"/>
                <a:t>44 </a:t>
              </a:r>
              <a:r>
                <a:rPr lang="en-US" dirty="0"/>
                <a:t>Lines of SALT</a:t>
              </a:r>
            </a:p>
          </p:txBody>
        </p:sp>
        <p:sp>
          <p:nvSpPr>
            <p:cNvPr id="4" name="Down Arrow 3"/>
            <p:cNvSpPr/>
            <p:nvPr/>
          </p:nvSpPr>
          <p:spPr>
            <a:xfrm>
              <a:off x="5638800" y="1905000"/>
              <a:ext cx="457200" cy="685800"/>
            </a:xfrm>
            <a:prstGeom prst="down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dirty="0"/>
            </a:p>
          </p:txBody>
        </p:sp>
        <p:sp>
          <p:nvSpPr>
            <p:cNvPr id="5" name="Rectangle 4"/>
            <p:cNvSpPr/>
            <p:nvPr/>
          </p:nvSpPr>
          <p:spPr>
            <a:xfrm>
              <a:off x="4572000" y="2590800"/>
              <a:ext cx="2743200" cy="129540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r>
                <a:rPr lang="en-US" dirty="0"/>
                <a:t>3,980 Lines of ECL</a:t>
              </a:r>
            </a:p>
          </p:txBody>
        </p:sp>
        <p:sp>
          <p:nvSpPr>
            <p:cNvPr id="6" name="Down Arrow 5"/>
            <p:cNvSpPr/>
            <p:nvPr/>
          </p:nvSpPr>
          <p:spPr>
            <a:xfrm>
              <a:off x="5638800" y="3886200"/>
              <a:ext cx="533400" cy="914400"/>
            </a:xfrm>
            <a:prstGeom prst="down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dirty="0"/>
            </a:p>
          </p:txBody>
        </p:sp>
        <p:sp>
          <p:nvSpPr>
            <p:cNvPr id="7" name="Rectangle 6"/>
            <p:cNvSpPr/>
            <p:nvPr/>
          </p:nvSpPr>
          <p:spPr>
            <a:xfrm>
              <a:off x="3505200" y="4800600"/>
              <a:ext cx="4953000" cy="144780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r>
                <a:rPr lang="en-US" dirty="0"/>
                <a:t>482,410 Lines of C++</a:t>
              </a:r>
            </a:p>
          </p:txBody>
        </p:sp>
      </p:grpSp>
      <p:sp>
        <p:nvSpPr>
          <p:cNvPr id="9"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Case Study: Insurance Data Link</a:t>
            </a:r>
            <a:endParaRPr lang="en-US" sz="2400" b="1" dirty="0">
              <a:solidFill>
                <a:srgbClr val="FF0000"/>
              </a:solidFill>
              <a:latin typeface="+mj-lt"/>
              <a:ea typeface="+mj-ea"/>
              <a:cs typeface="+mj-cs"/>
            </a:endParaRPr>
          </a:p>
        </p:txBody>
      </p:sp>
      <p:sp>
        <p:nvSpPr>
          <p:cNvPr id="10" name="Rectangle 3"/>
          <p:cNvSpPr txBox="1">
            <a:spLocks noChangeArrowheads="1"/>
          </p:cNvSpPr>
          <p:nvPr/>
        </p:nvSpPr>
        <p:spPr>
          <a:xfrm>
            <a:off x="304800" y="2895600"/>
            <a:ext cx="3962400" cy="29718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dirty="0" smtClean="0"/>
              <a:t>LexisNexis Risk Solutions Insurance Services used SALT to link all available insurance data  and existing person data to create an insurance header file (iHeader) and insurance data link identifier (IDL). </a:t>
            </a:r>
          </a:p>
          <a:p>
            <a:pPr marL="233363" lvl="0" indent="-233363">
              <a:lnSpc>
                <a:spcPct val="80000"/>
              </a:lnSpc>
              <a:spcBef>
                <a:spcPts val="1200"/>
              </a:spcBef>
              <a:buFont typeface="Arial" pitchFamily="34" charset="0"/>
              <a:buChar char="•"/>
            </a:pPr>
            <a:r>
              <a:rPr lang="en-US" sz="1400" dirty="0" smtClean="0"/>
              <a:t>Process combines 1.5 billion insurance records and 9 billion person records.  290 million core clusters are produced by the linking process.</a:t>
            </a:r>
          </a:p>
          <a:p>
            <a:pPr marL="233363" lvl="0" indent="-233363">
              <a:lnSpc>
                <a:spcPct val="80000"/>
              </a:lnSpc>
              <a:spcBef>
                <a:spcPts val="1200"/>
              </a:spcBef>
              <a:buFont typeface="Arial" pitchFamily="34" charset="0"/>
              <a:buChar char="•"/>
            </a:pPr>
            <a:r>
              <a:rPr lang="en-US" sz="1400" dirty="0" smtClean="0"/>
              <a:t>Reduced source lines of code from 20,000+ to 44</a:t>
            </a:r>
          </a:p>
          <a:p>
            <a:pPr marL="233363" lvl="0" indent="-233363">
              <a:lnSpc>
                <a:spcPct val="80000"/>
              </a:lnSpc>
              <a:spcBef>
                <a:spcPts val="1200"/>
              </a:spcBef>
              <a:buFont typeface="Arial" pitchFamily="34" charset="0"/>
              <a:buChar char="•"/>
            </a:pPr>
            <a:r>
              <a:rPr lang="en-US" sz="1400" dirty="0" smtClean="0"/>
              <a:t>Reduced linking time from 9 days to 55 hours.</a:t>
            </a:r>
          </a:p>
          <a:p>
            <a:pPr marL="233363" lvl="0" indent="-233363">
              <a:lnSpc>
                <a:spcPct val="80000"/>
              </a:lnSpc>
              <a:spcBef>
                <a:spcPts val="1200"/>
              </a:spcBef>
              <a:buFont typeface="Arial" pitchFamily="34" charset="0"/>
              <a:buChar char="•"/>
            </a:pPr>
            <a:r>
              <a:rPr lang="en-US" sz="1400" dirty="0" smtClean="0"/>
              <a:t>Precision of 99.9907 achieved</a:t>
            </a:r>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pPr>
            <a:endParaRPr lang="en-US" sz="1400" dirty="0" smtClean="0"/>
          </a:p>
          <a:p>
            <a:pPr marL="233363" marR="0" lvl="0" indent="-233363" algn="l" defTabSz="914400" rtl="0" eaLnBrk="1" fontAlgn="auto" latinLnBrk="0" hangingPunct="1">
              <a:lnSpc>
                <a:spcPct val="80000"/>
              </a:lnSpc>
              <a:spcBef>
                <a:spcPts val="12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11" name="Chart 10"/>
          <p:cNvGraphicFramePr/>
          <p:nvPr/>
        </p:nvGraphicFramePr>
        <p:xfrm>
          <a:off x="381000" y="1295400"/>
          <a:ext cx="4087906" cy="1828800"/>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11"/>
          <p:cNvSpPr>
            <a:spLocks noGrp="1"/>
          </p:cNvSpPr>
          <p:nvPr>
            <p:ph type="sldNum" sz="quarter" idx="12"/>
          </p:nvPr>
        </p:nvSpPr>
        <p:spPr/>
        <p:txBody>
          <a:bodyPr/>
          <a:lstStyle/>
          <a:p>
            <a:fld id="{065D8965-88D6-43D6-8A63-C62CC7ACC0A0}" type="slidenum">
              <a:rPr lang="en-US" smtClean="0"/>
              <a:t>25</a:t>
            </a:fld>
            <a:endParaRPr lang="en-US"/>
          </a:p>
        </p:txBody>
      </p:sp>
      <p:sp>
        <p:nvSpPr>
          <p:cNvPr id="13" name="Footer Placeholder 12"/>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0"/>
            <a:ext cx="5257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Case Study: Insurance Data Link SALT Specification</a:t>
            </a:r>
            <a:endParaRPr lang="en-US" sz="2400" b="1" dirty="0">
              <a:solidFill>
                <a:srgbClr val="FF0000"/>
              </a:solidFill>
              <a:latin typeface="+mj-lt"/>
              <a:ea typeface="+mj-ea"/>
              <a:cs typeface="+mj-cs"/>
            </a:endParaRPr>
          </a:p>
        </p:txBody>
      </p:sp>
      <p:pic>
        <p:nvPicPr>
          <p:cNvPr id="72708" name="Picture 4"/>
          <p:cNvPicPr>
            <a:picLocks noChangeAspect="1" noChangeArrowheads="1"/>
          </p:cNvPicPr>
          <p:nvPr/>
        </p:nvPicPr>
        <p:blipFill>
          <a:blip r:embed="rId2" cstate="print"/>
          <a:srcRect/>
          <a:stretch>
            <a:fillRect/>
          </a:stretch>
        </p:blipFill>
        <p:spPr bwMode="auto">
          <a:xfrm>
            <a:off x="1300163" y="1143000"/>
            <a:ext cx="6542087" cy="4572000"/>
          </a:xfrm>
          <a:prstGeom prst="rect">
            <a:avLst/>
          </a:prstGeom>
          <a:noFill/>
          <a:ln w="9525">
            <a:noFill/>
            <a:miter lim="800000"/>
            <a:headEnd/>
            <a:tailEnd/>
          </a:ln>
        </p:spPr>
      </p:pic>
      <p:pic>
        <p:nvPicPr>
          <p:cNvPr id="72706" name="Picture 2"/>
          <p:cNvPicPr>
            <a:picLocks noChangeAspect="1" noChangeArrowheads="1"/>
          </p:cNvPicPr>
          <p:nvPr/>
        </p:nvPicPr>
        <p:blipFill>
          <a:blip r:embed="rId3" cstate="print"/>
          <a:srcRect/>
          <a:stretch>
            <a:fillRect/>
          </a:stretch>
        </p:blipFill>
        <p:spPr bwMode="auto">
          <a:xfrm>
            <a:off x="685800" y="1143000"/>
            <a:ext cx="6732587" cy="45815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65D8965-88D6-43D6-8A63-C62CC7ACC0A0}" type="slidenum">
              <a:rPr lang="en-US" smtClean="0"/>
              <a:t>26</a:t>
            </a:fld>
            <a:endParaRPr lang="en-US"/>
          </a:p>
        </p:txBody>
      </p:sp>
      <p:sp>
        <p:nvSpPr>
          <p:cNvPr id="6" name="Footer Placeholder 5"/>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0"/>
            <a:ext cx="5257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Case Study: Insurance Data Link SALT Specification</a:t>
            </a:r>
            <a:endParaRPr lang="en-US" sz="2400" b="1" dirty="0">
              <a:solidFill>
                <a:srgbClr val="FF0000"/>
              </a:solidFill>
              <a:latin typeface="+mj-lt"/>
              <a:ea typeface="+mj-ea"/>
              <a:cs typeface="+mj-cs"/>
            </a:endParaRPr>
          </a:p>
        </p:txBody>
      </p:sp>
      <p:pic>
        <p:nvPicPr>
          <p:cNvPr id="73731" name="Picture 3"/>
          <p:cNvPicPr>
            <a:picLocks noChangeAspect="1" noChangeArrowheads="1"/>
          </p:cNvPicPr>
          <p:nvPr/>
        </p:nvPicPr>
        <p:blipFill>
          <a:blip r:embed="rId2" cstate="print"/>
          <a:srcRect/>
          <a:stretch>
            <a:fillRect/>
          </a:stretch>
        </p:blipFill>
        <p:spPr bwMode="auto">
          <a:xfrm>
            <a:off x="1295400" y="1295400"/>
            <a:ext cx="6846887" cy="3276600"/>
          </a:xfrm>
          <a:prstGeom prst="rect">
            <a:avLst/>
          </a:prstGeom>
          <a:noFill/>
          <a:ln w="9525">
            <a:noFill/>
            <a:miter lim="800000"/>
            <a:headEnd/>
            <a:tailEnd/>
          </a:ln>
        </p:spPr>
      </p:pic>
      <p:pic>
        <p:nvPicPr>
          <p:cNvPr id="71682" name="Picture 2"/>
          <p:cNvPicPr>
            <a:picLocks noChangeAspect="1" noChangeArrowheads="1"/>
          </p:cNvPicPr>
          <p:nvPr/>
        </p:nvPicPr>
        <p:blipFill>
          <a:blip r:embed="rId3" cstate="print"/>
          <a:srcRect/>
          <a:stretch>
            <a:fillRect/>
          </a:stretch>
        </p:blipFill>
        <p:spPr bwMode="auto">
          <a:xfrm>
            <a:off x="757238" y="1157288"/>
            <a:ext cx="7627937" cy="45434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65D8965-88D6-43D6-8A63-C62CC7ACC0A0}" type="slidenum">
              <a:rPr lang="en-US" smtClean="0"/>
              <a:t>27</a:t>
            </a:fld>
            <a:endParaRPr lang="en-US"/>
          </a:p>
        </p:txBody>
      </p:sp>
      <p:sp>
        <p:nvSpPr>
          <p:cNvPr id="6" name="Footer Placeholder 5"/>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Summary and Benefits</a:t>
            </a:r>
            <a:endParaRPr lang="en-US" sz="2400" b="1" dirty="0">
              <a:solidFill>
                <a:srgbClr val="FF0000"/>
              </a:solidFill>
              <a:latin typeface="+mj-lt"/>
              <a:ea typeface="+mj-ea"/>
              <a:cs typeface="+mj-cs"/>
            </a:endParaRPr>
          </a:p>
        </p:txBody>
      </p:sp>
      <p:sp>
        <p:nvSpPr>
          <p:cNvPr id="3" name="Rectangle 3"/>
          <p:cNvSpPr txBox="1">
            <a:spLocks noChangeArrowheads="1"/>
          </p:cNvSpPr>
          <p:nvPr/>
        </p:nvSpPr>
        <p:spPr>
          <a:xfrm>
            <a:off x="304800" y="685800"/>
            <a:ext cx="4343400" cy="61722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dirty="0" smtClean="0"/>
              <a:t>Data integration and data analysis are fundamental data processing requirements for organizations. One of the most complex and challenging data integration applications is record linkage, especially with Big Data. </a:t>
            </a:r>
          </a:p>
          <a:p>
            <a:pPr marL="233363" lvl="0" indent="-233363">
              <a:lnSpc>
                <a:spcPct val="80000"/>
              </a:lnSpc>
              <a:spcBef>
                <a:spcPts val="1200"/>
              </a:spcBef>
              <a:buFont typeface="Arial" pitchFamily="34" charset="0"/>
              <a:buChar char="•"/>
            </a:pPr>
            <a:r>
              <a:rPr lang="en-US" sz="1400" dirty="0" smtClean="0"/>
              <a:t>The record linkage process is used by organizations in many types of applications ranging from maintaining customer files for customer relationship management, to merging of all types of data into a data warehouse for data analysis, to fraud detection</a:t>
            </a:r>
          </a:p>
          <a:p>
            <a:pPr marL="233363" lvl="0" indent="-233363">
              <a:lnSpc>
                <a:spcPct val="80000"/>
              </a:lnSpc>
              <a:spcBef>
                <a:spcPts val="1200"/>
              </a:spcBef>
              <a:buFont typeface="Arial" pitchFamily="34" charset="0"/>
              <a:buChar char="•"/>
            </a:pPr>
            <a:r>
              <a:rPr lang="en-US" sz="1400" dirty="0" smtClean="0"/>
              <a:t>SALT can automatically generate executable code for the open source HPCC platform in the ECL language for common data integration applications.  SALT applications are defined using a simple, declarative specification language edited in a standard text file, significantly enhancing programmer productivity for data integration applications.</a:t>
            </a:r>
          </a:p>
          <a:p>
            <a:pPr marL="233363" lvl="0" indent="-233363">
              <a:lnSpc>
                <a:spcPct val="80000"/>
              </a:lnSpc>
              <a:spcBef>
                <a:spcPts val="1200"/>
              </a:spcBef>
              <a:buFont typeface="Arial" pitchFamily="34" charset="0"/>
              <a:buChar char="•"/>
            </a:pPr>
            <a:r>
              <a:rPr lang="en-US" sz="1400" dirty="0" smtClean="0"/>
              <a:t>SALT includes important data preparation applications including data profiling, data parsing and classification, and data hygiene which can significantly reduce bugs related to data cleanliness and consistency.</a:t>
            </a:r>
          </a:p>
          <a:p>
            <a:pPr marL="233363" indent="-233363">
              <a:lnSpc>
                <a:spcPct val="80000"/>
              </a:lnSpc>
              <a:spcBef>
                <a:spcPts val="1200"/>
              </a:spcBef>
              <a:buFont typeface="Arial" pitchFamily="34" charset="0"/>
              <a:buChar char="•"/>
            </a:pPr>
            <a:r>
              <a:rPr lang="en-US" sz="1400" dirty="0" smtClean="0"/>
              <a:t>SALT provides record linking applications to support clustering of data referring to the same entity, entity resolution of external data to a base or authority file, and advanced searching capabilities to find data related to an entity, and generates code for both batch and online access.</a:t>
            </a:r>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p:txBody>
      </p:sp>
      <p:sp>
        <p:nvSpPr>
          <p:cNvPr id="4" name="Rectangle 3"/>
          <p:cNvSpPr txBox="1">
            <a:spLocks noChangeArrowheads="1"/>
          </p:cNvSpPr>
          <p:nvPr/>
        </p:nvSpPr>
        <p:spPr>
          <a:xfrm>
            <a:off x="4724400" y="685800"/>
            <a:ext cx="4419600" cy="59436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dirty="0" smtClean="0"/>
              <a:t>SALT automatically generates field matching weights from all the available data, and calculates default matching thresholds and blocking criteria for record linking applications.</a:t>
            </a:r>
          </a:p>
          <a:p>
            <a:pPr marL="233363" indent="-233363">
              <a:lnSpc>
                <a:spcPct val="80000"/>
              </a:lnSpc>
              <a:spcBef>
                <a:spcPts val="1200"/>
              </a:spcBef>
              <a:buFont typeface="Arial" pitchFamily="34" charset="0"/>
              <a:buChar char="•"/>
            </a:pPr>
            <a:r>
              <a:rPr lang="en-US" sz="1400" dirty="0" smtClean="0"/>
              <a:t>SALT record linking applications are data neutral and support any data type available in the ECL programming language, support both real-world and abstract entity types, can provide higher precision and recall than hand-coded approaches.</a:t>
            </a:r>
          </a:p>
          <a:p>
            <a:pPr marL="233363" indent="-233363">
              <a:lnSpc>
                <a:spcPct val="80000"/>
              </a:lnSpc>
              <a:spcBef>
                <a:spcPts val="1200"/>
              </a:spcBef>
              <a:buFont typeface="Arial" pitchFamily="34" charset="0"/>
              <a:buChar char="•"/>
            </a:pPr>
            <a:r>
              <a:rPr lang="en-US" sz="1400" dirty="0" smtClean="0"/>
              <a:t>SALT handles relationships and dependencies between individual fields, supports definition of non-obvious relationships between entity clusters,  allows definition and propagation of best values for a field in an entity cluster to improve matching, provides  many built-in fuzzy matching capabilities, and allows users to define custom fuzzy-matching functions using the FUZZY statement.</a:t>
            </a:r>
          </a:p>
          <a:p>
            <a:pPr marL="233363" lvl="0" indent="-233363">
              <a:lnSpc>
                <a:spcPct val="80000"/>
              </a:lnSpc>
              <a:spcBef>
                <a:spcPts val="1200"/>
              </a:spcBef>
              <a:buFont typeface="Arial" pitchFamily="34" charset="0"/>
              <a:buChar char="•"/>
            </a:pPr>
            <a:r>
              <a:rPr lang="en-US" sz="1400" dirty="0" smtClean="0"/>
              <a:t>SALT incorporates many patent-pending innovations to enhance all aspects the record linkage process including new approaches to approximate string matching (BAGOFWORDS).</a:t>
            </a:r>
          </a:p>
          <a:p>
            <a:pPr marL="233363" lvl="0" indent="-233363">
              <a:lnSpc>
                <a:spcPct val="80000"/>
              </a:lnSpc>
              <a:spcBef>
                <a:spcPts val="1200"/>
              </a:spcBef>
              <a:buFont typeface="Arial" pitchFamily="34" charset="0"/>
              <a:buChar char="•"/>
            </a:pPr>
            <a:endParaRPr lang="en-US" sz="1400" dirty="0" smtClean="0"/>
          </a:p>
        </p:txBody>
      </p:sp>
      <p:sp>
        <p:nvSpPr>
          <p:cNvPr id="5" name="Slide Number Placeholder 4"/>
          <p:cNvSpPr>
            <a:spLocks noGrp="1"/>
          </p:cNvSpPr>
          <p:nvPr>
            <p:ph type="sldNum" sz="quarter" idx="12"/>
          </p:nvPr>
        </p:nvSpPr>
        <p:spPr/>
        <p:txBody>
          <a:bodyPr/>
          <a:lstStyle/>
          <a:p>
            <a:fld id="{065D8965-88D6-43D6-8A63-C62CC7ACC0A0}" type="slidenum">
              <a:rPr lang="en-US" smtClean="0"/>
              <a:t>28</a:t>
            </a:fld>
            <a:endParaRPr lang="en-US"/>
          </a:p>
        </p:txBody>
      </p:sp>
      <p:sp>
        <p:nvSpPr>
          <p:cNvPr id="6" name="Footer Placeholder 5"/>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Additional Info</a:t>
            </a:r>
            <a:endParaRPr lang="en-US" sz="2400" b="1" dirty="0">
              <a:solidFill>
                <a:srgbClr val="FF0000"/>
              </a:solidFill>
              <a:latin typeface="+mj-lt"/>
              <a:ea typeface="+mj-ea"/>
              <a:cs typeface="+mj-cs"/>
            </a:endParaRPr>
          </a:p>
        </p:txBody>
      </p:sp>
      <p:grpSp>
        <p:nvGrpSpPr>
          <p:cNvPr id="3" name="Group 2"/>
          <p:cNvGrpSpPr/>
          <p:nvPr/>
        </p:nvGrpSpPr>
        <p:grpSpPr>
          <a:xfrm>
            <a:off x="5638800" y="1066800"/>
            <a:ext cx="2971800" cy="3312628"/>
            <a:chOff x="2590800" y="1143000"/>
            <a:chExt cx="3840163" cy="4280581"/>
          </a:xfrm>
        </p:grpSpPr>
        <p:pic>
          <p:nvPicPr>
            <p:cNvPr id="4" name="Picture 6" descr="starchart"/>
            <p:cNvPicPr>
              <a:picLocks noChangeAspect="1" noChangeArrowheads="1"/>
            </p:cNvPicPr>
            <p:nvPr/>
          </p:nvPicPr>
          <p:blipFill>
            <a:blip r:embed="rId2" cstate="print"/>
            <a:srcRect l="7494" r="7494"/>
            <a:stretch>
              <a:fillRect/>
            </a:stretch>
          </p:blipFill>
          <p:spPr bwMode="auto">
            <a:xfrm>
              <a:off x="2590800" y="1143000"/>
              <a:ext cx="3840163" cy="4280581"/>
            </a:xfrm>
            <a:prstGeom prst="rect">
              <a:avLst/>
            </a:prstGeom>
            <a:noFill/>
            <a:ln w="9525">
              <a:noFill/>
              <a:miter lim="800000"/>
              <a:headEnd/>
              <a:tailEnd/>
            </a:ln>
          </p:spPr>
        </p:pic>
        <p:pic>
          <p:nvPicPr>
            <p:cNvPr id="5" name="Picture 2" descr="slide_012208b"/>
            <p:cNvPicPr preferRelativeResize="0">
              <a:picLocks noChangeAspect="1" noChangeArrowheads="1"/>
            </p:cNvPicPr>
            <p:nvPr/>
          </p:nvPicPr>
          <p:blipFill>
            <a:blip r:embed="rId3" cstate="print"/>
            <a:srcRect l="25000" t="27310" r="25000" b="25044"/>
            <a:stretch>
              <a:fillRect/>
            </a:stretch>
          </p:blipFill>
          <p:spPr bwMode="auto">
            <a:xfrm>
              <a:off x="3505200" y="2667000"/>
              <a:ext cx="1920875" cy="1247775"/>
            </a:xfrm>
            <a:prstGeom prst="rect">
              <a:avLst/>
            </a:prstGeom>
            <a:noFill/>
            <a:ln w="9525">
              <a:noFill/>
              <a:miter lim="800000"/>
              <a:headEnd/>
              <a:tailEnd/>
            </a:ln>
          </p:spPr>
        </p:pic>
      </p:grpSp>
      <p:sp>
        <p:nvSpPr>
          <p:cNvPr id="9" name="Rectangle 3"/>
          <p:cNvSpPr txBox="1">
            <a:spLocks noChangeArrowheads="1"/>
          </p:cNvSpPr>
          <p:nvPr/>
        </p:nvSpPr>
        <p:spPr>
          <a:xfrm>
            <a:off x="304800" y="685800"/>
            <a:ext cx="4343400" cy="61722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dirty="0" smtClean="0"/>
              <a:t>SALT is available as an additional-cost module (binary only) with the HPCC Systems Enterprise Edition. </a:t>
            </a:r>
          </a:p>
          <a:p>
            <a:pPr marL="233363" lvl="0" indent="-233363">
              <a:lnSpc>
                <a:spcPct val="80000"/>
              </a:lnSpc>
              <a:spcBef>
                <a:spcPts val="1200"/>
              </a:spcBef>
              <a:buFont typeface="Arial" pitchFamily="34" charset="0"/>
              <a:buChar char="•"/>
            </a:pPr>
            <a:r>
              <a:rPr lang="en-US" sz="1400" dirty="0" smtClean="0"/>
              <a:t>Download a copy of the SALT User’s Guide from the </a:t>
            </a:r>
            <a:r>
              <a:rPr lang="en-US" sz="1400" dirty="0" smtClean="0">
                <a:hlinkClick r:id="rId4"/>
              </a:rPr>
              <a:t>http://hpccsystems.com</a:t>
            </a:r>
            <a:r>
              <a:rPr lang="en-US" sz="1400" dirty="0" smtClean="0"/>
              <a:t> site</a:t>
            </a:r>
          </a:p>
          <a:p>
            <a:pPr marL="690563" lvl="1" indent="-233363">
              <a:lnSpc>
                <a:spcPct val="80000"/>
              </a:lnSpc>
              <a:spcBef>
                <a:spcPts val="1200"/>
              </a:spcBef>
              <a:buFont typeface="Arial" pitchFamily="34" charset="0"/>
              <a:buChar char="•"/>
            </a:pPr>
            <a:r>
              <a:rPr lang="en-US" sz="1400" u="sng" dirty="0" smtClean="0">
                <a:hlinkClick r:id="rId5"/>
              </a:rPr>
              <a:t>http://hpccsystems.com/salt</a:t>
            </a:r>
            <a:r>
              <a:rPr lang="en-US" sz="1400" dirty="0" smtClean="0"/>
              <a:t> </a:t>
            </a:r>
          </a:p>
          <a:p>
            <a:pPr marL="690563" lvl="1" indent="-233363">
              <a:lnSpc>
                <a:spcPct val="80000"/>
              </a:lnSpc>
              <a:spcBef>
                <a:spcPts val="1200"/>
              </a:spcBef>
              <a:buFont typeface="Arial" pitchFamily="34" charset="0"/>
              <a:buChar char="•"/>
            </a:pPr>
            <a:r>
              <a:rPr lang="en-US" sz="1400" dirty="0" smtClean="0"/>
              <a:t>Username: </a:t>
            </a:r>
            <a:r>
              <a:rPr lang="en-US" sz="1400" dirty="0" smtClean="0">
                <a:solidFill>
                  <a:srgbClr val="FF0000"/>
                </a:solidFill>
              </a:rPr>
              <a:t>salt </a:t>
            </a:r>
            <a:r>
              <a:rPr lang="en-US" sz="1400" dirty="0" smtClean="0"/>
              <a:t>Password: </a:t>
            </a:r>
            <a:r>
              <a:rPr lang="en-US" sz="1400" dirty="0" err="1" smtClean="0">
                <a:solidFill>
                  <a:srgbClr val="FF0000"/>
                </a:solidFill>
              </a:rPr>
              <a:t>hpccsalt@strata</a:t>
            </a:r>
            <a:endParaRPr lang="en-US" sz="1400" dirty="0" smtClean="0">
              <a:solidFill>
                <a:srgbClr val="FF0000"/>
              </a:solidFill>
            </a:endParaRPr>
          </a:p>
          <a:p>
            <a:pPr marL="233363" lvl="0" indent="-233363">
              <a:lnSpc>
                <a:spcPct val="80000"/>
              </a:lnSpc>
              <a:spcBef>
                <a:spcPts val="1200"/>
              </a:spcBef>
              <a:buFont typeface="Arial" pitchFamily="34" charset="0"/>
              <a:buChar char="•"/>
            </a:pPr>
            <a:r>
              <a:rPr lang="en-US" sz="1400" dirty="0" smtClean="0"/>
              <a:t>The just-published by Springer “Handbook of Data-Intensive Computing” includes a chapter “SALT – Scalable Automated Record Linking for Data-Intensive Computing”.  You can buy the book or download individual chapters online.</a:t>
            </a:r>
          </a:p>
          <a:p>
            <a:pPr marL="233363" lvl="0" indent="-233363">
              <a:lnSpc>
                <a:spcPct val="80000"/>
              </a:lnSpc>
              <a:spcBef>
                <a:spcPts val="1200"/>
              </a:spcBef>
              <a:buFont typeface="Arial" pitchFamily="34" charset="0"/>
              <a:buChar char="•"/>
            </a:pPr>
            <a:r>
              <a:rPr lang="en-US" sz="1400" dirty="0" smtClean="0"/>
              <a:t>HPCC Systems offers 3-day, hands-on SALT Training Classes for developers, and a 1-day overview class for data analysts and data managers.</a:t>
            </a:r>
          </a:p>
          <a:p>
            <a:pPr marL="233363" lvl="0" indent="-233363">
              <a:lnSpc>
                <a:spcPct val="80000"/>
              </a:lnSpc>
              <a:spcBef>
                <a:spcPts val="1200"/>
              </a:spcBef>
              <a:buFont typeface="Arial" pitchFamily="34" charset="0"/>
              <a:buChar char="•"/>
            </a:pPr>
            <a:r>
              <a:rPr lang="en-US" sz="1400" dirty="0" smtClean="0"/>
              <a:t>Contac t a HPCC Systems sales representative</a:t>
            </a:r>
          </a:p>
          <a:p>
            <a:pPr marL="233363" lvl="0" indent="-233363">
              <a:lnSpc>
                <a:spcPct val="80000"/>
              </a:lnSpc>
              <a:spcBef>
                <a:spcPts val="1200"/>
              </a:spcBef>
              <a:buFont typeface="Arial" pitchFamily="34" charset="0"/>
              <a:buChar char="•"/>
            </a:pPr>
            <a:r>
              <a:rPr lang="en-US" sz="1400" dirty="0" smtClean="0"/>
              <a:t>Email questions to </a:t>
            </a:r>
            <a:r>
              <a:rPr lang="en-US" sz="1400" dirty="0" smtClean="0">
                <a:hlinkClick r:id="rId6"/>
              </a:rPr>
              <a:t>tmiddleton@hpccsystems.com</a:t>
            </a:r>
            <a:endParaRPr lang="en-US" sz="1400" dirty="0" smtClean="0"/>
          </a:p>
          <a:p>
            <a:pPr marL="233363" lvl="0" indent="-233363">
              <a:lnSpc>
                <a:spcPct val="80000"/>
              </a:lnSpc>
              <a:spcBef>
                <a:spcPts val="1200"/>
              </a:spcBef>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pPr>
            <a:endParaRPr lang="en-US" sz="1400" dirty="0" smtClean="0"/>
          </a:p>
          <a:p>
            <a:pPr marL="233363" lvl="0" indent="-233363">
              <a:lnSpc>
                <a:spcPct val="80000"/>
              </a:lnSpc>
              <a:spcBef>
                <a:spcPts val="1200"/>
              </a:spcBef>
              <a:buFont typeface="Arial" pitchFamily="34" charset="0"/>
              <a:buChar char="•"/>
            </a:pPr>
            <a:endParaRPr lang="en-US" sz="1400" dirty="0" smtClean="0"/>
          </a:p>
          <a:p>
            <a:pPr marL="233363" lvl="0" indent="-233363">
              <a:lnSpc>
                <a:spcPct val="80000"/>
              </a:lnSpc>
              <a:spcBef>
                <a:spcPts val="1200"/>
              </a:spcBef>
              <a:buFont typeface="Arial" pitchFamily="34" charset="0"/>
              <a:buChar char="•"/>
            </a:pPr>
            <a:endParaRPr lang="en-US" sz="1400" dirty="0" smtClean="0"/>
          </a:p>
        </p:txBody>
      </p:sp>
      <p:sp>
        <p:nvSpPr>
          <p:cNvPr id="7" name="TextBox 6"/>
          <p:cNvSpPr txBox="1"/>
          <p:nvPr/>
        </p:nvSpPr>
        <p:spPr>
          <a:xfrm>
            <a:off x="4724400" y="4876800"/>
            <a:ext cx="4419600" cy="1754326"/>
          </a:xfrm>
          <a:prstGeom prst="rect">
            <a:avLst/>
          </a:prstGeom>
          <a:noFill/>
        </p:spPr>
        <p:txBody>
          <a:bodyPr wrap="square" rtlCol="0">
            <a:spAutoFit/>
          </a:bodyPr>
          <a:lstStyle/>
          <a:p>
            <a:r>
              <a:rPr lang="en-US" b="1" dirty="0" smtClean="0">
                <a:solidFill>
                  <a:srgbClr val="FF0000"/>
                </a:solidFill>
              </a:rPr>
              <a:t>Learn more about HPCC and ECL at “Solving big data analytics with an emerging data-centric language” session 11:30 Thursday Ballroom G.</a:t>
            </a:r>
          </a:p>
          <a:p>
            <a:pPr lvl="0"/>
            <a:endParaRPr lang="en-US" b="1" dirty="0" smtClean="0">
              <a:solidFill>
                <a:srgbClr val="FF0000"/>
              </a:solidFill>
            </a:endParaRPr>
          </a:p>
          <a:p>
            <a:endParaRPr lang="en-US" dirty="0"/>
          </a:p>
        </p:txBody>
      </p:sp>
      <p:sp>
        <p:nvSpPr>
          <p:cNvPr id="8" name="TextBox 7"/>
          <p:cNvSpPr txBox="1"/>
          <p:nvPr/>
        </p:nvSpPr>
        <p:spPr>
          <a:xfrm>
            <a:off x="304800" y="4953000"/>
            <a:ext cx="4419600" cy="1200329"/>
          </a:xfrm>
          <a:prstGeom prst="rect">
            <a:avLst/>
          </a:prstGeom>
          <a:noFill/>
        </p:spPr>
        <p:txBody>
          <a:bodyPr wrap="square" rtlCol="0">
            <a:spAutoFit/>
          </a:bodyPr>
          <a:lstStyle/>
          <a:p>
            <a:pPr lvl="0"/>
            <a:r>
              <a:rPr lang="en-US" b="1" dirty="0" smtClean="0">
                <a:solidFill>
                  <a:srgbClr val="FF0000"/>
                </a:solidFill>
              </a:rPr>
              <a:t>Please visit the HPCC Systems  booth  706 for more information and live demos .</a:t>
            </a:r>
          </a:p>
          <a:p>
            <a:pPr lvl="0"/>
            <a:endParaRPr lang="en-US" b="1" dirty="0" smtClean="0">
              <a:solidFill>
                <a:srgbClr val="FF0000"/>
              </a:solidFill>
            </a:endParaRPr>
          </a:p>
          <a:p>
            <a:endParaRPr lang="en-US" dirty="0"/>
          </a:p>
        </p:txBody>
      </p:sp>
      <p:sp>
        <p:nvSpPr>
          <p:cNvPr id="10" name="Slide Number Placeholder 9"/>
          <p:cNvSpPr>
            <a:spLocks noGrp="1"/>
          </p:cNvSpPr>
          <p:nvPr>
            <p:ph type="sldNum" sz="quarter" idx="12"/>
          </p:nvPr>
        </p:nvSpPr>
        <p:spPr/>
        <p:txBody>
          <a:bodyPr/>
          <a:lstStyle/>
          <a:p>
            <a:fld id="{065D8965-88D6-43D6-8A63-C62CC7ACC0A0}" type="slidenum">
              <a:rPr lang="en-US" smtClean="0"/>
              <a:t>29</a:t>
            </a:fld>
            <a:endParaRPr lang="en-US"/>
          </a:p>
        </p:txBody>
      </p:sp>
      <p:sp>
        <p:nvSpPr>
          <p:cNvPr id="11" name="Footer Placeholder 10"/>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3"/>
          <p:cNvSpPr>
            <a:spLocks noChangeArrowheads="1"/>
          </p:cNvSpPr>
          <p:nvPr/>
        </p:nvSpPr>
        <p:spPr bwMode="auto">
          <a:xfrm>
            <a:off x="3505200" y="5029200"/>
            <a:ext cx="3198812" cy="646331"/>
          </a:xfrm>
          <a:prstGeom prst="rect">
            <a:avLst/>
          </a:prstGeom>
          <a:noFill/>
          <a:ln w="9525">
            <a:noFill/>
            <a:miter lim="800000"/>
            <a:headEnd/>
            <a:tailEnd/>
          </a:ln>
        </p:spPr>
        <p:txBody>
          <a:bodyPr>
            <a:spAutoFit/>
          </a:bodyPr>
          <a:lstStyle/>
          <a:p>
            <a:pPr>
              <a:spcBef>
                <a:spcPct val="50000"/>
              </a:spcBef>
            </a:pPr>
            <a:r>
              <a:rPr lang="en-US" sz="1200" b="1" dirty="0" smtClean="0"/>
              <a:t>Data integration needs scalable processing </a:t>
            </a:r>
            <a:r>
              <a:rPr lang="en-US" sz="1200" b="1" dirty="0"/>
              <a:t>power to allow for complex matching, scoring and </a:t>
            </a:r>
            <a:r>
              <a:rPr lang="en-US" sz="1200" b="1" dirty="0" smtClean="0"/>
              <a:t>clustering of Big Data</a:t>
            </a:r>
            <a:endParaRPr lang="en-US" sz="1200" b="1" dirty="0"/>
          </a:p>
        </p:txBody>
      </p:sp>
      <p:sp>
        <p:nvSpPr>
          <p:cNvPr id="3080" name="Text Box 6"/>
          <p:cNvSpPr txBox="1">
            <a:spLocks noChangeAspect="1" noChangeArrowheads="1"/>
          </p:cNvSpPr>
          <p:nvPr/>
        </p:nvSpPr>
        <p:spPr bwMode="auto">
          <a:xfrm>
            <a:off x="228600" y="1066800"/>
            <a:ext cx="2057400" cy="304800"/>
          </a:xfrm>
          <a:prstGeom prst="rect">
            <a:avLst/>
          </a:prstGeom>
          <a:noFill/>
          <a:ln w="12700">
            <a:noFill/>
            <a:miter lim="800000"/>
            <a:headEnd type="none" w="sm" len="sm"/>
            <a:tailEnd type="none" w="sm" len="sm"/>
          </a:ln>
        </p:spPr>
        <p:txBody>
          <a:bodyPr wrap="none"/>
          <a:lstStyle/>
          <a:p>
            <a:pPr algn="ctr"/>
            <a:r>
              <a:rPr lang="en-US" sz="1600" b="1" dirty="0">
                <a:solidFill>
                  <a:srgbClr val="98002E"/>
                </a:solidFill>
              </a:rPr>
              <a:t>Data</a:t>
            </a:r>
            <a:endParaRPr lang="en-US" sz="2000" b="1" dirty="0">
              <a:solidFill>
                <a:srgbClr val="98002E"/>
              </a:solidFill>
            </a:endParaRPr>
          </a:p>
        </p:txBody>
      </p:sp>
      <p:sp>
        <p:nvSpPr>
          <p:cNvPr id="3081" name="Text Box 7"/>
          <p:cNvSpPr txBox="1">
            <a:spLocks noChangeAspect="1" noChangeArrowheads="1"/>
          </p:cNvSpPr>
          <p:nvPr/>
        </p:nvSpPr>
        <p:spPr bwMode="auto">
          <a:xfrm>
            <a:off x="6781800" y="1066800"/>
            <a:ext cx="1055688" cy="315913"/>
          </a:xfrm>
          <a:prstGeom prst="rect">
            <a:avLst/>
          </a:prstGeom>
          <a:noFill/>
          <a:ln w="12700">
            <a:noFill/>
            <a:miter lim="800000"/>
            <a:headEnd type="none" w="sm" len="sm"/>
            <a:tailEnd type="none" w="sm" len="sm"/>
          </a:ln>
        </p:spPr>
        <p:txBody>
          <a:bodyPr wrap="none"/>
          <a:lstStyle/>
          <a:p>
            <a:pPr algn="ctr"/>
            <a:r>
              <a:rPr lang="en-US" sz="1600" b="1" dirty="0">
                <a:solidFill>
                  <a:srgbClr val="98002E"/>
                </a:solidFill>
              </a:rPr>
              <a:t>Analytics</a:t>
            </a:r>
            <a:endParaRPr lang="en-US" sz="1600" b="1" dirty="0">
              <a:solidFill>
                <a:srgbClr val="2B2B68"/>
              </a:solidFill>
            </a:endParaRPr>
          </a:p>
        </p:txBody>
      </p:sp>
      <p:sp>
        <p:nvSpPr>
          <p:cNvPr id="3082" name="Rectangle 8"/>
          <p:cNvSpPr>
            <a:spLocks noChangeAspect="1" noChangeArrowheads="1"/>
          </p:cNvSpPr>
          <p:nvPr/>
        </p:nvSpPr>
        <p:spPr bwMode="auto">
          <a:xfrm>
            <a:off x="6324600" y="1371600"/>
            <a:ext cx="1974850" cy="474662"/>
          </a:xfrm>
          <a:prstGeom prst="rect">
            <a:avLst/>
          </a:prstGeom>
          <a:noFill/>
          <a:ln w="9525">
            <a:noFill/>
            <a:miter lim="800000"/>
            <a:headEnd/>
            <a:tailEnd/>
          </a:ln>
        </p:spPr>
        <p:txBody>
          <a:bodyPr lIns="45720" rIns="45720"/>
          <a:lstStyle/>
          <a:p>
            <a:pPr algn="ctr" eaLnBrk="0" hangingPunct="0"/>
            <a:r>
              <a:rPr lang="en-US" sz="1200" b="1" dirty="0"/>
              <a:t>Unique and proven analytic tools </a:t>
            </a:r>
            <a:br>
              <a:rPr lang="en-US" sz="1200" b="1" dirty="0"/>
            </a:br>
            <a:r>
              <a:rPr lang="en-US" sz="1200" b="1" dirty="0" smtClean="0"/>
              <a:t>for all types of data</a:t>
            </a:r>
            <a:endParaRPr lang="en-US" sz="1200" b="1" dirty="0"/>
          </a:p>
        </p:txBody>
      </p:sp>
      <p:sp>
        <p:nvSpPr>
          <p:cNvPr id="3083" name="Rectangle 9"/>
          <p:cNvSpPr>
            <a:spLocks noChangeAspect="1" noChangeArrowheads="1"/>
          </p:cNvSpPr>
          <p:nvPr/>
        </p:nvSpPr>
        <p:spPr bwMode="auto">
          <a:xfrm>
            <a:off x="3124200" y="1371600"/>
            <a:ext cx="2430463" cy="679450"/>
          </a:xfrm>
          <a:prstGeom prst="rect">
            <a:avLst/>
          </a:prstGeom>
          <a:noFill/>
          <a:ln w="12700">
            <a:noFill/>
            <a:miter lim="800000"/>
            <a:headEnd type="none" w="sm" len="sm"/>
            <a:tailEnd type="none" w="sm" len="sm"/>
          </a:ln>
        </p:spPr>
        <p:txBody>
          <a:bodyPr/>
          <a:lstStyle/>
          <a:p>
            <a:pPr algn="ctr"/>
            <a:r>
              <a:rPr lang="en-US" sz="1200" b="1" dirty="0" smtClean="0"/>
              <a:t>Advanced </a:t>
            </a:r>
            <a:r>
              <a:rPr lang="en-US" sz="1200" b="1" dirty="0"/>
              <a:t>technology which matches and links files across disparate data sources</a:t>
            </a:r>
          </a:p>
        </p:txBody>
      </p:sp>
      <p:sp>
        <p:nvSpPr>
          <p:cNvPr id="3084" name="Rectangle 10"/>
          <p:cNvSpPr>
            <a:spLocks noChangeAspect="1" noChangeArrowheads="1"/>
          </p:cNvSpPr>
          <p:nvPr/>
        </p:nvSpPr>
        <p:spPr bwMode="auto">
          <a:xfrm>
            <a:off x="3581400" y="1066800"/>
            <a:ext cx="1600200" cy="304800"/>
          </a:xfrm>
          <a:prstGeom prst="rect">
            <a:avLst/>
          </a:prstGeom>
          <a:noFill/>
          <a:ln w="12700">
            <a:noFill/>
            <a:miter lim="800000"/>
            <a:headEnd type="none" w="sm" len="sm"/>
            <a:tailEnd type="none" w="sm" len="sm"/>
          </a:ln>
        </p:spPr>
        <p:txBody>
          <a:bodyPr wrap="none"/>
          <a:lstStyle/>
          <a:p>
            <a:pPr algn="ctr"/>
            <a:r>
              <a:rPr lang="en-US" sz="1600" b="1" dirty="0">
                <a:solidFill>
                  <a:srgbClr val="98002E"/>
                </a:solidFill>
              </a:rPr>
              <a:t>Linking</a:t>
            </a:r>
          </a:p>
        </p:txBody>
      </p:sp>
      <p:sp>
        <p:nvSpPr>
          <p:cNvPr id="3085" name="Rectangle 11"/>
          <p:cNvSpPr>
            <a:spLocks noChangeArrowheads="1"/>
          </p:cNvSpPr>
          <p:nvPr/>
        </p:nvSpPr>
        <p:spPr bwMode="auto">
          <a:xfrm>
            <a:off x="3429000" y="4267200"/>
            <a:ext cx="3825856" cy="646331"/>
          </a:xfrm>
          <a:prstGeom prst="rect">
            <a:avLst/>
          </a:prstGeom>
          <a:noFill/>
          <a:ln w="9525">
            <a:noFill/>
            <a:miter lim="800000"/>
            <a:headEnd/>
            <a:tailEnd/>
          </a:ln>
        </p:spPr>
        <p:txBody>
          <a:bodyPr wrap="none">
            <a:spAutoFit/>
          </a:bodyPr>
          <a:lstStyle/>
          <a:p>
            <a:r>
              <a:rPr lang="en-US" b="1" dirty="0" smtClean="0">
                <a:solidFill>
                  <a:srgbClr val="98002E"/>
                </a:solidFill>
              </a:rPr>
              <a:t>HPCC (Open Source High-Performance</a:t>
            </a:r>
          </a:p>
          <a:p>
            <a:r>
              <a:rPr lang="en-US" b="1" dirty="0" smtClean="0">
                <a:solidFill>
                  <a:srgbClr val="98002E"/>
                </a:solidFill>
              </a:rPr>
              <a:t>Computing Cluster)</a:t>
            </a:r>
            <a:endParaRPr lang="en-US" b="1" dirty="0">
              <a:solidFill>
                <a:srgbClr val="98002E"/>
              </a:solidFill>
            </a:endParaRPr>
          </a:p>
        </p:txBody>
      </p:sp>
      <p:sp>
        <p:nvSpPr>
          <p:cNvPr id="3086" name="Rectangle 12"/>
          <p:cNvSpPr>
            <a:spLocks noChangeAspect="1" noChangeArrowheads="1"/>
          </p:cNvSpPr>
          <p:nvPr/>
        </p:nvSpPr>
        <p:spPr bwMode="auto">
          <a:xfrm>
            <a:off x="304800" y="1371600"/>
            <a:ext cx="2209800" cy="679450"/>
          </a:xfrm>
          <a:prstGeom prst="rect">
            <a:avLst/>
          </a:prstGeom>
          <a:noFill/>
          <a:ln w="12700">
            <a:noFill/>
            <a:miter lim="800000"/>
            <a:headEnd type="none" w="sm" len="sm"/>
            <a:tailEnd type="none" w="sm" len="sm"/>
          </a:ln>
        </p:spPr>
        <p:txBody>
          <a:bodyPr/>
          <a:lstStyle/>
          <a:p>
            <a:pPr algn="ctr"/>
            <a:r>
              <a:rPr lang="en-US" sz="1200" b="1" dirty="0"/>
              <a:t>Public record and proprietary data on consumers and businesses</a:t>
            </a:r>
          </a:p>
        </p:txBody>
      </p:sp>
      <p:grpSp>
        <p:nvGrpSpPr>
          <p:cNvPr id="18" name="Group 17"/>
          <p:cNvGrpSpPr/>
          <p:nvPr/>
        </p:nvGrpSpPr>
        <p:grpSpPr>
          <a:xfrm>
            <a:off x="6400800" y="2133600"/>
            <a:ext cx="1926550" cy="1458912"/>
            <a:chOff x="6379250" y="1866900"/>
            <a:chExt cx="1926550" cy="1458912"/>
          </a:xfrm>
        </p:grpSpPr>
        <p:pic>
          <p:nvPicPr>
            <p:cNvPr id="3079" name="Picture 5" descr="j0406887"/>
            <p:cNvPicPr preferRelativeResize="0">
              <a:picLocks noChangeAspect="1" noChangeArrowheads="1"/>
            </p:cNvPicPr>
            <p:nvPr/>
          </p:nvPicPr>
          <p:blipFill>
            <a:blip r:embed="rId3" cstate="print"/>
            <a:srcRect/>
            <a:stretch>
              <a:fillRect/>
            </a:stretch>
          </p:blipFill>
          <p:spPr bwMode="auto">
            <a:xfrm>
              <a:off x="7331075" y="1866900"/>
              <a:ext cx="974725" cy="1458912"/>
            </a:xfrm>
            <a:prstGeom prst="rect">
              <a:avLst/>
            </a:prstGeom>
            <a:noFill/>
            <a:ln w="9525">
              <a:noFill/>
              <a:miter lim="800000"/>
              <a:headEnd/>
              <a:tailEnd/>
            </a:ln>
          </p:spPr>
        </p:pic>
        <p:sp>
          <p:nvSpPr>
            <p:cNvPr id="5137" name="Text Box 27"/>
            <p:cNvSpPr txBox="1">
              <a:spLocks noChangeArrowheads="1"/>
            </p:cNvSpPr>
            <p:nvPr/>
          </p:nvSpPr>
          <p:spPr bwMode="auto">
            <a:xfrm>
              <a:off x="6379250" y="2990855"/>
              <a:ext cx="1171021" cy="243726"/>
            </a:xfrm>
            <a:prstGeom prst="rect">
              <a:avLst/>
            </a:prstGeom>
            <a:ln>
              <a:headEnd/>
              <a:tailEnd/>
            </a:ln>
            <a:effectLst>
              <a:glow rad="101600">
                <a:schemeClr val="accent3">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1000" b="1" i="1" dirty="0">
                  <a:solidFill>
                    <a:srgbClr val="7F7F7F"/>
                  </a:solidFill>
                  <a:latin typeface="Rockwell Condensed" pitchFamily="18" charset="0"/>
                </a:rPr>
                <a:t>ƒ</a:t>
              </a:r>
              <a:r>
                <a:rPr lang="en-US" sz="1000" b="1" i="1" baseline="30000" dirty="0">
                  <a:solidFill>
                    <a:srgbClr val="7F7F7F"/>
                  </a:solidFill>
                  <a:latin typeface="Rockwell Condensed" pitchFamily="18" charset="0"/>
                </a:rPr>
                <a:t>x</a:t>
              </a:r>
              <a:r>
                <a:rPr lang="en-US" sz="1000" b="1" i="1" dirty="0">
                  <a:solidFill>
                    <a:srgbClr val="7F7F7F"/>
                  </a:solidFill>
                  <a:latin typeface="Rockwell Condensed" pitchFamily="18" charset="0"/>
                </a:rPr>
                <a:t>(x,</a:t>
              </a:r>
              <a:r>
                <a:rPr lang="el-GR" sz="1000" b="1" i="1" dirty="0">
                  <a:solidFill>
                    <a:srgbClr val="7F7F7F"/>
                  </a:solidFill>
                  <a:latin typeface="Lucida Grande" pitchFamily="1" charset="0"/>
                  <a:cs typeface="Arial" pitchFamily="34" charset="0"/>
                </a:rPr>
                <a:t>y</a:t>
              </a:r>
              <a:r>
                <a:rPr lang="en-US" sz="1000" b="1" i="1" dirty="0">
                  <a:solidFill>
                    <a:srgbClr val="7F7F7F"/>
                  </a:solidFill>
                  <a:latin typeface="Rockwell Condensed" pitchFamily="18" charset="0"/>
                </a:rPr>
                <a:t>) = (x-y)</a:t>
              </a:r>
              <a:r>
                <a:rPr lang="en-US" sz="1000" b="1" i="1" baseline="30000" dirty="0">
                  <a:solidFill>
                    <a:srgbClr val="7F7F7F"/>
                  </a:solidFill>
                  <a:latin typeface="Rockwell Condensed" pitchFamily="18" charset="0"/>
                </a:rPr>
                <a:t>2</a:t>
              </a:r>
            </a:p>
          </p:txBody>
        </p:sp>
        <p:pic>
          <p:nvPicPr>
            <p:cNvPr id="3093" name="Picture 3" descr="C:\Documents and Settings\bcutler\Local Settings\Temporary Internet Files\Content.IE5\L3TGPHQ3\MPj04024740000[1].jpg"/>
            <p:cNvPicPr preferRelativeResize="0">
              <a:picLocks noChangeAspect="1" noChangeArrowheads="1"/>
            </p:cNvPicPr>
            <p:nvPr/>
          </p:nvPicPr>
          <p:blipFill>
            <a:blip r:embed="rId4" cstate="print"/>
            <a:srcRect/>
            <a:stretch>
              <a:fillRect/>
            </a:stretch>
          </p:blipFill>
          <p:spPr bwMode="auto">
            <a:xfrm>
              <a:off x="6613525" y="2057400"/>
              <a:ext cx="838200" cy="838200"/>
            </a:xfrm>
            <a:prstGeom prst="rect">
              <a:avLst/>
            </a:prstGeom>
            <a:noFill/>
            <a:ln w="9525">
              <a:noFill/>
              <a:miter lim="800000"/>
              <a:headEnd/>
              <a:tailEnd/>
            </a:ln>
          </p:spPr>
        </p:pic>
      </p:grpSp>
      <p:pic>
        <p:nvPicPr>
          <p:cNvPr id="3094" name="Picture 44" descr="j0409629"/>
          <p:cNvPicPr>
            <a:picLocks noChangeAspect="1" noChangeArrowheads="1"/>
          </p:cNvPicPr>
          <p:nvPr/>
        </p:nvPicPr>
        <p:blipFill>
          <a:blip r:embed="rId5" cstate="print"/>
          <a:srcRect t="15744" b="20992"/>
          <a:stretch>
            <a:fillRect/>
          </a:stretch>
        </p:blipFill>
        <p:spPr bwMode="auto">
          <a:xfrm>
            <a:off x="1676400" y="4343400"/>
            <a:ext cx="1444318" cy="1371600"/>
          </a:xfrm>
          <a:prstGeom prst="rect">
            <a:avLst/>
          </a:prstGeom>
          <a:noFill/>
          <a:ln w="9525">
            <a:noFill/>
            <a:miter lim="800000"/>
            <a:headEnd/>
            <a:tailEnd/>
          </a:ln>
        </p:spPr>
      </p:pic>
      <p:pic>
        <p:nvPicPr>
          <p:cNvPr id="3095" name="Picture 482" descr="Funnel"/>
          <p:cNvPicPr>
            <a:picLocks noChangeAspect="1" noChangeArrowheads="1"/>
          </p:cNvPicPr>
          <p:nvPr/>
        </p:nvPicPr>
        <p:blipFill>
          <a:blip r:embed="rId6" cstate="print"/>
          <a:srcRect/>
          <a:stretch>
            <a:fillRect/>
          </a:stretch>
        </p:blipFill>
        <p:spPr bwMode="auto">
          <a:xfrm>
            <a:off x="1066800" y="2057400"/>
            <a:ext cx="533400" cy="1577662"/>
          </a:xfrm>
          <a:prstGeom prst="rect">
            <a:avLst/>
          </a:prstGeom>
          <a:noFill/>
          <a:ln w="9525">
            <a:noFill/>
            <a:miter lim="800000"/>
            <a:headEnd/>
            <a:tailEnd/>
          </a:ln>
        </p:spPr>
      </p:pic>
      <p:pic>
        <p:nvPicPr>
          <p:cNvPr id="3097" name="Picture 2" descr="slide_012208b"/>
          <p:cNvPicPr preferRelativeResize="0">
            <a:picLocks noChangeAspect="1" noChangeArrowheads="1"/>
          </p:cNvPicPr>
          <p:nvPr/>
        </p:nvPicPr>
        <p:blipFill>
          <a:blip r:embed="rId7" cstate="print"/>
          <a:srcRect l="25000" t="27310" r="25000" b="25044"/>
          <a:stretch>
            <a:fillRect/>
          </a:stretch>
        </p:blipFill>
        <p:spPr bwMode="auto">
          <a:xfrm>
            <a:off x="3429000" y="2057400"/>
            <a:ext cx="1920875" cy="1247775"/>
          </a:xfrm>
          <a:prstGeom prst="rect">
            <a:avLst/>
          </a:prstGeom>
          <a:noFill/>
          <a:ln w="9525">
            <a:noFill/>
            <a:miter lim="800000"/>
            <a:headEnd/>
            <a:tailEnd/>
          </a:ln>
        </p:spPr>
      </p:pic>
      <p:sp>
        <p:nvSpPr>
          <p:cNvPr id="22" name="Title 1"/>
          <p:cNvSpPr txBox="1">
            <a:spLocks/>
          </p:cNvSpPr>
          <p:nvPr/>
        </p:nvSpPr>
        <p:spPr>
          <a:xfrm>
            <a:off x="228600" y="0"/>
            <a:ext cx="6781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At LexisNexis, Linking is essential to the Data Integration Process</a:t>
            </a:r>
            <a:endParaRPr lang="en-US" sz="2400" b="1" dirty="0">
              <a:solidFill>
                <a:srgbClr val="FF0000"/>
              </a:solidFill>
              <a:latin typeface="+mj-lt"/>
              <a:ea typeface="+mj-ea"/>
              <a:cs typeface="+mj-cs"/>
            </a:endParaRPr>
          </a:p>
        </p:txBody>
      </p:sp>
      <p:sp>
        <p:nvSpPr>
          <p:cNvPr id="19" name="Right Arrow 18"/>
          <p:cNvSpPr/>
          <p:nvPr/>
        </p:nvSpPr>
        <p:spPr>
          <a:xfrm>
            <a:off x="2209800" y="2286000"/>
            <a:ext cx="609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5715000" y="2286000"/>
            <a:ext cx="609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4038600" y="3505200"/>
            <a:ext cx="685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2"/>
          <p:cNvSpPr>
            <a:spLocks noGrp="1"/>
          </p:cNvSpPr>
          <p:nvPr>
            <p:ph type="sldNum" sz="quarter" idx="12"/>
          </p:nvPr>
        </p:nvSpPr>
        <p:spPr/>
        <p:txBody>
          <a:bodyPr/>
          <a:lstStyle/>
          <a:p>
            <a:fld id="{065D8965-88D6-43D6-8A63-C62CC7ACC0A0}" type="slidenum">
              <a:rPr lang="en-US" smtClean="0"/>
              <a:t>3</a:t>
            </a:fld>
            <a:endParaRPr lang="en-US"/>
          </a:p>
        </p:txBody>
      </p:sp>
      <p:sp>
        <p:nvSpPr>
          <p:cNvPr id="24" name="Footer Placeholder 23"/>
          <p:cNvSpPr>
            <a:spLocks noGrp="1"/>
          </p:cNvSpPr>
          <p:nvPr>
            <p:ph type="ftr" sz="quarter" idx="11"/>
          </p:nvPr>
        </p:nvSpPr>
        <p:spPr/>
        <p:txBody>
          <a:bodyPr/>
          <a:lstStyle/>
          <a:p>
            <a:r>
              <a:rPr lang="en-US" smtClean="0"/>
              <a:t>SALT - Scalable Automated Linking Technology</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loud 29"/>
          <p:cNvSpPr/>
          <p:nvPr/>
        </p:nvSpPr>
        <p:spPr>
          <a:xfrm>
            <a:off x="228600" y="1905000"/>
            <a:ext cx="914400" cy="838200"/>
          </a:xfrm>
          <a:prstGeom prst="cloud">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319" name="Text Box 7"/>
          <p:cNvSpPr txBox="1">
            <a:spLocks noChangeArrowheads="1"/>
          </p:cNvSpPr>
          <p:nvPr/>
        </p:nvSpPr>
        <p:spPr bwMode="auto">
          <a:xfrm>
            <a:off x="304800" y="4953000"/>
            <a:ext cx="8534400" cy="138499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114300" indent="-114300" fontAlgn="auto">
              <a:spcBef>
                <a:spcPct val="50000"/>
              </a:spcBef>
              <a:spcAft>
                <a:spcPts val="0"/>
              </a:spcAft>
              <a:buClr>
                <a:srgbClr val="FF0000"/>
              </a:buClr>
              <a:buFont typeface="Wingdings" pitchFamily="2" charset="2"/>
              <a:buChar char="§"/>
              <a:defRPr/>
            </a:pPr>
            <a:r>
              <a:rPr lang="en-US" sz="1200" b="1" dirty="0">
                <a:latin typeface="Arial" pitchFamily="34" charset="0"/>
                <a:cs typeface="Arial" pitchFamily="34" charset="0"/>
              </a:rPr>
              <a:t>High Performance Computing Cluster Platform (HPCC)</a:t>
            </a:r>
            <a:r>
              <a:rPr lang="en-US" sz="1200" dirty="0">
                <a:latin typeface="Arial" pitchFamily="34" charset="0"/>
                <a:cs typeface="Arial" pitchFamily="34" charset="0"/>
              </a:rPr>
              <a:t> enables data integration </a:t>
            </a:r>
            <a:r>
              <a:rPr lang="en-US" sz="1200" dirty="0" smtClean="0">
                <a:latin typeface="Arial" pitchFamily="34" charset="0"/>
                <a:cs typeface="Arial" pitchFamily="34" charset="0"/>
              </a:rPr>
              <a:t>on a scalable, cost-effective platform designed for Big Data</a:t>
            </a:r>
            <a:endParaRPr lang="en-US" sz="1200" dirty="0">
              <a:latin typeface="Arial" pitchFamily="34" charset="0"/>
              <a:cs typeface="Arial" pitchFamily="34" charset="0"/>
            </a:endParaRPr>
          </a:p>
          <a:p>
            <a:pPr marL="114300" indent="-114300" fontAlgn="auto">
              <a:spcBef>
                <a:spcPct val="50000"/>
              </a:spcBef>
              <a:spcAft>
                <a:spcPts val="0"/>
              </a:spcAft>
              <a:buClr>
                <a:srgbClr val="FF0000"/>
              </a:buClr>
              <a:buFont typeface="Wingdings" pitchFamily="2" charset="2"/>
              <a:buChar char="§"/>
              <a:defRPr/>
            </a:pPr>
            <a:r>
              <a:rPr lang="en-US" sz="1200" b="1" dirty="0" smtClean="0">
                <a:latin typeface="Arial" pitchFamily="34" charset="0"/>
                <a:cs typeface="Arial" pitchFamily="34" charset="0"/>
              </a:rPr>
              <a:t>HPCC provides a single unified architecture</a:t>
            </a:r>
            <a:r>
              <a:rPr lang="en-US" sz="1200" dirty="0" smtClean="0">
                <a:latin typeface="Arial" pitchFamily="34" charset="0"/>
                <a:cs typeface="Arial" pitchFamily="34" charset="0"/>
              </a:rPr>
              <a:t> with two primary data platforms (Thor and Roxie) which combine to create a complete data processing and query solution, using a common programming language (ECL) for both platforms.</a:t>
            </a:r>
            <a:endParaRPr lang="en-US" sz="1200" b="1" dirty="0" smtClean="0">
              <a:latin typeface="Arial" pitchFamily="34" charset="0"/>
              <a:cs typeface="Arial" pitchFamily="34" charset="0"/>
            </a:endParaRPr>
          </a:p>
          <a:p>
            <a:pPr marL="114300" indent="-114300" fontAlgn="auto">
              <a:spcBef>
                <a:spcPct val="50000"/>
              </a:spcBef>
              <a:spcAft>
                <a:spcPts val="0"/>
              </a:spcAft>
              <a:buClr>
                <a:srgbClr val="FF0000"/>
              </a:buClr>
              <a:buFont typeface="Wingdings" pitchFamily="2" charset="2"/>
              <a:buChar char="§"/>
              <a:defRPr/>
            </a:pPr>
            <a:r>
              <a:rPr lang="en-US" sz="1200" b="1" dirty="0" smtClean="0">
                <a:latin typeface="Arial" pitchFamily="34" charset="0"/>
                <a:cs typeface="Arial" pitchFamily="34" charset="0"/>
              </a:rPr>
              <a:t>ECL </a:t>
            </a:r>
            <a:r>
              <a:rPr lang="en-US" sz="1200" dirty="0" smtClean="0">
                <a:latin typeface="Arial" pitchFamily="34" charset="0"/>
                <a:cs typeface="Arial" pitchFamily="34" charset="0"/>
              </a:rPr>
              <a:t>is a declarative, data-centric programming language optimized </a:t>
            </a:r>
            <a:r>
              <a:rPr lang="en-US" sz="1200" dirty="0">
                <a:latin typeface="Arial" pitchFamily="34" charset="0"/>
                <a:cs typeface="Arial" pitchFamily="34" charset="0"/>
              </a:rPr>
              <a:t>for </a:t>
            </a:r>
            <a:r>
              <a:rPr lang="en-US" sz="1200" dirty="0" smtClean="0">
                <a:latin typeface="Arial" pitchFamily="34" charset="0"/>
                <a:cs typeface="Arial" pitchFamily="34" charset="0"/>
              </a:rPr>
              <a:t>data-intensive computing applications and high-performance parallel architectures</a:t>
            </a:r>
            <a:endParaRPr lang="en-US" sz="1200" dirty="0">
              <a:latin typeface="Arial" pitchFamily="34" charset="0"/>
              <a:cs typeface="Arial" pitchFamily="34" charset="0"/>
            </a:endParaRPr>
          </a:p>
        </p:txBody>
      </p:sp>
      <p:pic>
        <p:nvPicPr>
          <p:cNvPr id="36867" name="Picture 7" descr="HPCC_supercomputer.jpg"/>
          <p:cNvPicPr>
            <a:picLocks noChangeAspect="1"/>
          </p:cNvPicPr>
          <p:nvPr/>
        </p:nvPicPr>
        <p:blipFill>
          <a:blip r:embed="rId3" cstate="screen"/>
          <a:srcRect/>
          <a:stretch>
            <a:fillRect/>
          </a:stretch>
        </p:blipFill>
        <p:spPr bwMode="auto">
          <a:xfrm>
            <a:off x="1333500" y="990600"/>
            <a:ext cx="5543550" cy="3511550"/>
          </a:xfrm>
          <a:prstGeom prst="rect">
            <a:avLst/>
          </a:prstGeom>
          <a:noFill/>
          <a:ln w="9525">
            <a:noFill/>
            <a:miter lim="800000"/>
            <a:headEnd/>
            <a:tailEnd/>
          </a:ln>
        </p:spPr>
      </p:pic>
      <p:sp>
        <p:nvSpPr>
          <p:cNvPr id="10" name="Title 1"/>
          <p:cNvSpPr txBox="1">
            <a:spLocks/>
          </p:cNvSpPr>
          <p:nvPr/>
        </p:nvSpPr>
        <p:spPr>
          <a:xfrm>
            <a:off x="228600" y="0"/>
            <a:ext cx="64770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Open Source HPCC is designed for Big Data Integration</a:t>
            </a:r>
            <a:endParaRPr lang="en-US" sz="2400" b="1" dirty="0">
              <a:solidFill>
                <a:srgbClr val="FF0000"/>
              </a:solidFill>
              <a:latin typeface="+mj-lt"/>
              <a:ea typeface="+mj-ea"/>
              <a:cs typeface="+mj-cs"/>
            </a:endParaRPr>
          </a:p>
        </p:txBody>
      </p:sp>
      <p:sp>
        <p:nvSpPr>
          <p:cNvPr id="6" name="Rectangle 5"/>
          <p:cNvSpPr/>
          <p:nvPr/>
        </p:nvSpPr>
        <p:spPr>
          <a:xfrm>
            <a:off x="2524811" y="3657600"/>
            <a:ext cx="31242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41731" y="2038546"/>
            <a:ext cx="628698" cy="584775"/>
          </a:xfrm>
          <a:prstGeom prst="rect">
            <a:avLst/>
          </a:prstGeom>
          <a:noFill/>
        </p:spPr>
        <p:txBody>
          <a:bodyPr wrap="none" rtlCol="0">
            <a:spAutoFit/>
          </a:bodyPr>
          <a:lstStyle/>
          <a:p>
            <a:pPr algn="ctr"/>
            <a:r>
              <a:rPr lang="en-US" sz="1600" b="1" dirty="0" smtClean="0">
                <a:latin typeface="Arial" pitchFamily="34" charset="0"/>
                <a:cs typeface="Arial" pitchFamily="34" charset="0"/>
              </a:rPr>
              <a:t>Big</a:t>
            </a:r>
          </a:p>
          <a:p>
            <a:pPr algn="ctr"/>
            <a:r>
              <a:rPr lang="en-US" sz="1600" b="1" dirty="0" smtClean="0">
                <a:latin typeface="Arial" pitchFamily="34" charset="0"/>
                <a:cs typeface="Arial" pitchFamily="34" charset="0"/>
              </a:rPr>
              <a:t>Data</a:t>
            </a:r>
            <a:endParaRPr lang="en-US" sz="1600" b="1" dirty="0">
              <a:latin typeface="Arial" pitchFamily="34" charset="0"/>
              <a:cs typeface="Arial" pitchFamily="34" charset="0"/>
            </a:endParaRPr>
          </a:p>
        </p:txBody>
      </p:sp>
      <p:sp>
        <p:nvSpPr>
          <p:cNvPr id="8" name="Left Brace 7"/>
          <p:cNvSpPr/>
          <p:nvPr/>
        </p:nvSpPr>
        <p:spPr>
          <a:xfrm>
            <a:off x="1143000" y="990600"/>
            <a:ext cx="381000" cy="2667000"/>
          </a:xfrm>
          <a:prstGeom prst="leftBrace">
            <a:avLst>
              <a:gd name="adj1" fmla="val 8333"/>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2678382" y="4414911"/>
            <a:ext cx="2770310" cy="338554"/>
          </a:xfrm>
          <a:prstGeom prst="rect">
            <a:avLst/>
          </a:prstGeom>
          <a:noFill/>
        </p:spPr>
        <p:txBody>
          <a:bodyPr wrap="none" rtlCol="0">
            <a:spAutoFit/>
          </a:bodyPr>
          <a:lstStyle/>
          <a:p>
            <a:r>
              <a:rPr lang="en-US" sz="1600" b="1" dirty="0" smtClean="0">
                <a:solidFill>
                  <a:schemeClr val="accent1">
                    <a:lumMod val="75000"/>
                  </a:schemeClr>
                </a:solidFill>
                <a:latin typeface="Arial" pitchFamily="34" charset="0"/>
                <a:cs typeface="Arial" pitchFamily="34" charset="0"/>
              </a:rPr>
              <a:t>Open Source Components</a:t>
            </a:r>
            <a:endParaRPr lang="en-US" sz="1600" b="1" dirty="0">
              <a:solidFill>
                <a:schemeClr val="accent1">
                  <a:lumMod val="75000"/>
                </a:schemeClr>
              </a:solidFill>
              <a:latin typeface="Arial" pitchFamily="34" charset="0"/>
              <a:cs typeface="Arial" pitchFamily="34" charset="0"/>
            </a:endParaRPr>
          </a:p>
        </p:txBody>
      </p:sp>
      <p:sp>
        <p:nvSpPr>
          <p:cNvPr id="18" name="Rounded Rectangle 17"/>
          <p:cNvSpPr/>
          <p:nvPr/>
        </p:nvSpPr>
        <p:spPr>
          <a:xfrm>
            <a:off x="6858000" y="2099732"/>
            <a:ext cx="1371600" cy="228600"/>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effectLst>
                  <a:outerShdw blurRad="38100" dist="38100" dir="2700000" algn="tl">
                    <a:srgbClr val="000000">
                      <a:alpha val="43137"/>
                    </a:srgbClr>
                  </a:outerShdw>
                </a:effectLst>
                <a:latin typeface="Arial Narrow" pitchFamily="34" charset="0"/>
              </a:rPr>
              <a:t>Insurance</a:t>
            </a:r>
            <a:endParaRPr lang="en-US" sz="1000" dirty="0">
              <a:effectLst>
                <a:outerShdw blurRad="38100" dist="38100" dir="2700000" algn="tl">
                  <a:srgbClr val="000000">
                    <a:alpha val="43137"/>
                  </a:srgbClr>
                </a:outerShdw>
              </a:effectLst>
              <a:latin typeface="Arial Narrow" pitchFamily="34" charset="0"/>
            </a:endParaRPr>
          </a:p>
        </p:txBody>
      </p:sp>
      <p:sp>
        <p:nvSpPr>
          <p:cNvPr id="20" name="Rounded Rectangle 19"/>
          <p:cNvSpPr/>
          <p:nvPr/>
        </p:nvSpPr>
        <p:spPr>
          <a:xfrm>
            <a:off x="6858000" y="1325033"/>
            <a:ext cx="1371600" cy="228600"/>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effectLst>
                  <a:outerShdw blurRad="38100" dist="38100" dir="2700000" algn="tl">
                    <a:srgbClr val="000000">
                      <a:alpha val="43137"/>
                    </a:srgbClr>
                  </a:outerShdw>
                </a:effectLst>
                <a:latin typeface="Arial Narrow" pitchFamily="34" charset="0"/>
              </a:rPr>
              <a:t>Financial Services </a:t>
            </a:r>
            <a:endParaRPr lang="en-US" sz="1000" dirty="0">
              <a:effectLst>
                <a:outerShdw blurRad="38100" dist="38100" dir="2700000" algn="tl">
                  <a:srgbClr val="000000">
                    <a:alpha val="43137"/>
                  </a:srgbClr>
                </a:outerShdw>
              </a:effectLst>
              <a:latin typeface="Arial Narrow" pitchFamily="34" charset="0"/>
            </a:endParaRPr>
          </a:p>
        </p:txBody>
      </p:sp>
      <p:sp>
        <p:nvSpPr>
          <p:cNvPr id="21" name="Rounded Rectangle 20"/>
          <p:cNvSpPr/>
          <p:nvPr/>
        </p:nvSpPr>
        <p:spPr>
          <a:xfrm>
            <a:off x="6858000" y="1066800"/>
            <a:ext cx="1371600" cy="228600"/>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effectLst>
                  <a:outerShdw blurRad="38100" dist="38100" dir="2700000" algn="tl">
                    <a:srgbClr val="000000">
                      <a:alpha val="43137"/>
                    </a:srgbClr>
                  </a:outerShdw>
                </a:effectLst>
                <a:latin typeface="Arial Narrow" pitchFamily="34" charset="0"/>
              </a:rPr>
              <a:t>Cyber Security</a:t>
            </a:r>
            <a:endParaRPr lang="en-US" sz="1000" dirty="0">
              <a:effectLst>
                <a:outerShdw blurRad="38100" dist="38100" dir="2700000" algn="tl">
                  <a:srgbClr val="000000">
                    <a:alpha val="43137"/>
                  </a:srgbClr>
                </a:outerShdw>
              </a:effectLst>
              <a:latin typeface="Arial Narrow" pitchFamily="34" charset="0"/>
            </a:endParaRPr>
          </a:p>
        </p:txBody>
      </p:sp>
      <p:sp>
        <p:nvSpPr>
          <p:cNvPr id="22" name="Rounded Rectangle 21"/>
          <p:cNvSpPr/>
          <p:nvPr/>
        </p:nvSpPr>
        <p:spPr>
          <a:xfrm>
            <a:off x="6858000" y="1583266"/>
            <a:ext cx="1371600" cy="228600"/>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effectLst>
                  <a:outerShdw blurRad="38100" dist="38100" dir="2700000" algn="tl">
                    <a:srgbClr val="000000">
                      <a:alpha val="43137"/>
                    </a:srgbClr>
                  </a:outerShdw>
                </a:effectLst>
                <a:latin typeface="Arial Narrow" pitchFamily="34" charset="0"/>
              </a:rPr>
              <a:t>Government</a:t>
            </a:r>
            <a:endParaRPr lang="en-US" sz="1000" dirty="0">
              <a:effectLst>
                <a:outerShdw blurRad="38100" dist="38100" dir="2700000" algn="tl">
                  <a:srgbClr val="000000">
                    <a:alpha val="43137"/>
                  </a:srgbClr>
                </a:outerShdw>
              </a:effectLst>
              <a:latin typeface="Arial Narrow" pitchFamily="34" charset="0"/>
            </a:endParaRPr>
          </a:p>
        </p:txBody>
      </p:sp>
      <p:sp>
        <p:nvSpPr>
          <p:cNvPr id="23" name="Rounded Rectangle 22"/>
          <p:cNvSpPr/>
          <p:nvPr/>
        </p:nvSpPr>
        <p:spPr>
          <a:xfrm>
            <a:off x="6858000" y="1841499"/>
            <a:ext cx="1371600" cy="228600"/>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effectLst>
                  <a:outerShdw blurRad="38100" dist="38100" dir="2700000" algn="tl">
                    <a:srgbClr val="000000">
                      <a:alpha val="43137"/>
                    </a:srgbClr>
                  </a:outerShdw>
                </a:effectLst>
                <a:latin typeface="Arial Narrow" pitchFamily="34" charset="0"/>
              </a:rPr>
              <a:t>Health Care</a:t>
            </a:r>
            <a:endParaRPr lang="en-US" sz="1000" dirty="0">
              <a:effectLst>
                <a:outerShdw blurRad="38100" dist="38100" dir="2700000" algn="tl">
                  <a:srgbClr val="000000">
                    <a:alpha val="43137"/>
                  </a:srgbClr>
                </a:outerShdw>
              </a:effectLst>
              <a:latin typeface="Arial Narrow" pitchFamily="34" charset="0"/>
            </a:endParaRPr>
          </a:p>
        </p:txBody>
      </p:sp>
      <p:sp>
        <p:nvSpPr>
          <p:cNvPr id="24" name="Rounded Rectangle 23"/>
          <p:cNvSpPr/>
          <p:nvPr/>
        </p:nvSpPr>
        <p:spPr>
          <a:xfrm>
            <a:off x="6858000" y="2616198"/>
            <a:ext cx="1371600" cy="228600"/>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effectLst>
                  <a:outerShdw blurRad="38100" dist="38100" dir="2700000" algn="tl">
                    <a:srgbClr val="000000">
                      <a:alpha val="43137"/>
                    </a:srgbClr>
                  </a:outerShdw>
                </a:effectLst>
                <a:latin typeface="Arial Narrow" pitchFamily="34" charset="0"/>
              </a:rPr>
              <a:t>Retail</a:t>
            </a:r>
            <a:endParaRPr lang="en-US" sz="1000" dirty="0">
              <a:effectLst>
                <a:outerShdw blurRad="38100" dist="38100" dir="2700000" algn="tl">
                  <a:srgbClr val="000000">
                    <a:alpha val="43137"/>
                  </a:srgbClr>
                </a:outerShdw>
              </a:effectLst>
              <a:latin typeface="Arial Narrow" pitchFamily="34" charset="0"/>
            </a:endParaRPr>
          </a:p>
        </p:txBody>
      </p:sp>
      <p:sp>
        <p:nvSpPr>
          <p:cNvPr id="25" name="Rounded Rectangle 24"/>
          <p:cNvSpPr/>
          <p:nvPr/>
        </p:nvSpPr>
        <p:spPr>
          <a:xfrm>
            <a:off x="6858000" y="2874431"/>
            <a:ext cx="1371600" cy="228600"/>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effectLst>
                  <a:outerShdw blurRad="38100" dist="38100" dir="2700000" algn="tl">
                    <a:srgbClr val="000000">
                      <a:alpha val="43137"/>
                    </a:srgbClr>
                  </a:outerShdw>
                </a:effectLst>
                <a:latin typeface="Arial Narrow" pitchFamily="34" charset="0"/>
              </a:rPr>
              <a:t>Telecommunications</a:t>
            </a:r>
            <a:endParaRPr lang="en-US" sz="1000" dirty="0">
              <a:effectLst>
                <a:outerShdw blurRad="38100" dist="38100" dir="2700000" algn="tl">
                  <a:srgbClr val="000000">
                    <a:alpha val="43137"/>
                  </a:srgbClr>
                </a:outerShdw>
              </a:effectLst>
              <a:latin typeface="Arial Narrow" pitchFamily="34" charset="0"/>
            </a:endParaRPr>
          </a:p>
        </p:txBody>
      </p:sp>
      <p:sp>
        <p:nvSpPr>
          <p:cNvPr id="26" name="Rounded Rectangle 25"/>
          <p:cNvSpPr/>
          <p:nvPr/>
        </p:nvSpPr>
        <p:spPr>
          <a:xfrm>
            <a:off x="6858000" y="3132664"/>
            <a:ext cx="1371600" cy="228600"/>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effectLst>
                  <a:outerShdw blurRad="38100" dist="38100" dir="2700000" algn="tl">
                    <a:srgbClr val="000000">
                      <a:alpha val="43137"/>
                    </a:srgbClr>
                  </a:outerShdw>
                </a:effectLst>
                <a:latin typeface="Arial Narrow" pitchFamily="34" charset="0"/>
              </a:rPr>
              <a:t>Transportation &amp; Logistics</a:t>
            </a:r>
            <a:endParaRPr lang="en-US" sz="1000" dirty="0">
              <a:effectLst>
                <a:outerShdw blurRad="38100" dist="38100" dir="2700000" algn="tl">
                  <a:srgbClr val="000000">
                    <a:alpha val="43137"/>
                  </a:srgbClr>
                </a:outerShdw>
              </a:effectLst>
              <a:latin typeface="Arial Narrow" pitchFamily="34" charset="0"/>
            </a:endParaRPr>
          </a:p>
        </p:txBody>
      </p:sp>
      <p:sp>
        <p:nvSpPr>
          <p:cNvPr id="27" name="Rounded Rectangle 26"/>
          <p:cNvSpPr/>
          <p:nvPr/>
        </p:nvSpPr>
        <p:spPr>
          <a:xfrm>
            <a:off x="6858000" y="3390896"/>
            <a:ext cx="1371600" cy="228600"/>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effectLst>
                  <a:outerShdw blurRad="38100" dist="38100" dir="2700000" algn="tl">
                    <a:srgbClr val="000000">
                      <a:alpha val="43137"/>
                    </a:srgbClr>
                  </a:outerShdw>
                </a:effectLst>
                <a:latin typeface="Arial Narrow" pitchFamily="34" charset="0"/>
              </a:rPr>
              <a:t>Weblog Analysis</a:t>
            </a:r>
            <a:endParaRPr lang="en-US" sz="1000" dirty="0">
              <a:effectLst>
                <a:outerShdw blurRad="38100" dist="38100" dir="2700000" algn="tl">
                  <a:srgbClr val="000000">
                    <a:alpha val="43137"/>
                  </a:srgbClr>
                </a:outerShdw>
              </a:effectLst>
              <a:latin typeface="Arial Narrow" pitchFamily="34" charset="0"/>
            </a:endParaRPr>
          </a:p>
        </p:txBody>
      </p:sp>
      <p:sp>
        <p:nvSpPr>
          <p:cNvPr id="28" name="Rounded Rectangle 27"/>
          <p:cNvSpPr/>
          <p:nvPr/>
        </p:nvSpPr>
        <p:spPr>
          <a:xfrm>
            <a:off x="6858000" y="3709984"/>
            <a:ext cx="1371600" cy="201168"/>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effectLst>
                  <a:outerShdw blurRad="38100" dist="38100" dir="2700000" algn="tl">
                    <a:srgbClr val="000000">
                      <a:alpha val="43137"/>
                    </a:srgbClr>
                  </a:outerShdw>
                </a:effectLst>
                <a:latin typeface="Arial Narrow" pitchFamily="34" charset="0"/>
              </a:rPr>
              <a:t>INDUSTRY SOLUTIONS</a:t>
            </a:r>
            <a:endParaRPr lang="en-US" sz="700" b="1" dirty="0">
              <a:effectLst>
                <a:outerShdw blurRad="38100" dist="38100" dir="2700000" algn="tl">
                  <a:srgbClr val="000000">
                    <a:alpha val="43137"/>
                  </a:srgbClr>
                </a:outerShdw>
              </a:effectLst>
              <a:latin typeface="Arial Narrow" pitchFamily="34" charset="0"/>
            </a:endParaRPr>
          </a:p>
        </p:txBody>
      </p:sp>
      <p:sp>
        <p:nvSpPr>
          <p:cNvPr id="29" name="Rounded Rectangle 28"/>
          <p:cNvSpPr/>
          <p:nvPr/>
        </p:nvSpPr>
        <p:spPr>
          <a:xfrm>
            <a:off x="6858000" y="3962400"/>
            <a:ext cx="1371600" cy="685800"/>
          </a:xfrm>
          <a:prstGeom prst="roundRect">
            <a:avLst/>
          </a:prstGeom>
          <a:gradFill flip="none" rotWithShape="1">
            <a:gsLst>
              <a:gs pos="0">
                <a:srgbClr val="7030A0">
                  <a:tint val="66000"/>
                  <a:satMod val="160000"/>
                  <a:alpha val="50000"/>
                </a:srgbClr>
              </a:gs>
              <a:gs pos="50000">
                <a:srgbClr val="7030A0">
                  <a:tint val="44500"/>
                  <a:satMod val="160000"/>
                </a:srgbClr>
              </a:gs>
              <a:gs pos="100000">
                <a:srgbClr val="7030A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buFont typeface="Wingdings" pitchFamily="2" charset="2"/>
              <a:buChar char="Ø"/>
            </a:pPr>
            <a:r>
              <a:rPr lang="en-US" sz="600" dirty="0" smtClean="0">
                <a:solidFill>
                  <a:schemeClr val="tx1"/>
                </a:solidFill>
              </a:rPr>
              <a:t>Customer Data Integration</a:t>
            </a:r>
          </a:p>
          <a:p>
            <a:pPr>
              <a:buFont typeface="Wingdings" pitchFamily="2" charset="2"/>
              <a:buChar char="Ø"/>
            </a:pPr>
            <a:r>
              <a:rPr lang="en-US" sz="600" dirty="0" smtClean="0">
                <a:solidFill>
                  <a:schemeClr val="tx1"/>
                </a:solidFill>
              </a:rPr>
              <a:t>Data Fusion</a:t>
            </a:r>
          </a:p>
          <a:p>
            <a:pPr>
              <a:buFont typeface="Wingdings" pitchFamily="2" charset="2"/>
              <a:buChar char="Ø"/>
            </a:pPr>
            <a:r>
              <a:rPr lang="en-US" sz="600" dirty="0" smtClean="0">
                <a:solidFill>
                  <a:schemeClr val="tx1"/>
                </a:solidFill>
              </a:rPr>
              <a:t>Fraud Detection and Prevention</a:t>
            </a:r>
          </a:p>
          <a:p>
            <a:pPr>
              <a:buFont typeface="Wingdings" pitchFamily="2" charset="2"/>
              <a:buChar char="Ø"/>
            </a:pPr>
            <a:r>
              <a:rPr lang="en-US" sz="600" dirty="0" smtClean="0">
                <a:solidFill>
                  <a:schemeClr val="tx1"/>
                </a:solidFill>
              </a:rPr>
              <a:t>Know Your Customer</a:t>
            </a:r>
          </a:p>
          <a:p>
            <a:pPr>
              <a:buFont typeface="Wingdings" pitchFamily="2" charset="2"/>
              <a:buChar char="Ø"/>
            </a:pPr>
            <a:r>
              <a:rPr lang="en-US" sz="600" dirty="0" smtClean="0">
                <a:solidFill>
                  <a:schemeClr val="tx1"/>
                </a:solidFill>
              </a:rPr>
              <a:t>Master Data Management</a:t>
            </a:r>
          </a:p>
          <a:p>
            <a:pPr>
              <a:buFont typeface="Wingdings" pitchFamily="2" charset="2"/>
              <a:buChar char="Ø"/>
            </a:pPr>
            <a:r>
              <a:rPr lang="en-US" sz="600" dirty="0" smtClean="0">
                <a:solidFill>
                  <a:schemeClr val="tx1"/>
                </a:solidFill>
              </a:rPr>
              <a:t>Weblog Analysis</a:t>
            </a:r>
            <a:endParaRPr lang="en-US" sz="600" dirty="0">
              <a:solidFill>
                <a:schemeClr val="tx1"/>
              </a:solidFill>
            </a:endParaRPr>
          </a:p>
        </p:txBody>
      </p:sp>
      <p:sp>
        <p:nvSpPr>
          <p:cNvPr id="31" name="Rounded Rectangle 30"/>
          <p:cNvSpPr/>
          <p:nvPr/>
        </p:nvSpPr>
        <p:spPr>
          <a:xfrm>
            <a:off x="6858000" y="2357965"/>
            <a:ext cx="1371600" cy="228600"/>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effectLst>
                  <a:outerShdw blurRad="38100" dist="38100" dir="2700000" algn="tl">
                    <a:srgbClr val="000000">
                      <a:alpha val="43137"/>
                    </a:srgbClr>
                  </a:outerShdw>
                </a:effectLst>
                <a:latin typeface="Arial Narrow" pitchFamily="34" charset="0"/>
              </a:rPr>
              <a:t>Online Reservations</a:t>
            </a:r>
            <a:endParaRPr lang="en-US" sz="1000" dirty="0">
              <a:effectLst>
                <a:outerShdw blurRad="38100" dist="38100" dir="2700000" algn="tl">
                  <a:srgbClr val="000000">
                    <a:alpha val="43137"/>
                  </a:srgbClr>
                </a:outerShdw>
              </a:effectLst>
              <a:latin typeface="Arial Narrow" pitchFamily="34" charset="0"/>
            </a:endParaRPr>
          </a:p>
        </p:txBody>
      </p:sp>
      <p:sp>
        <p:nvSpPr>
          <p:cNvPr id="32" name="Slide Number Placeholder 31"/>
          <p:cNvSpPr>
            <a:spLocks noGrp="1"/>
          </p:cNvSpPr>
          <p:nvPr>
            <p:ph type="sldNum" sz="quarter" idx="12"/>
          </p:nvPr>
        </p:nvSpPr>
        <p:spPr/>
        <p:txBody>
          <a:bodyPr/>
          <a:lstStyle/>
          <a:p>
            <a:fld id="{065D8965-88D6-43D6-8A63-C62CC7ACC0A0}" type="slidenum">
              <a:rPr lang="en-US" smtClean="0"/>
              <a:t>4</a:t>
            </a:fld>
            <a:endParaRPr lang="en-US"/>
          </a:p>
        </p:txBody>
      </p:sp>
      <p:sp>
        <p:nvSpPr>
          <p:cNvPr id="33" name="Footer Placeholder 32"/>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HPCC runs on Commodity Computing Clusters</a:t>
            </a:r>
            <a:endParaRPr lang="en-US" sz="2400" b="1" dirty="0">
              <a:solidFill>
                <a:srgbClr val="FF0000"/>
              </a:solidFill>
              <a:latin typeface="+mj-lt"/>
              <a:ea typeface="+mj-ea"/>
              <a:cs typeface="+mj-cs"/>
            </a:endParaRPr>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7" name="Picture 6"/>
          <p:cNvPicPr/>
          <p:nvPr/>
        </p:nvPicPr>
        <p:blipFill>
          <a:blip r:embed="rId2" cstate="print"/>
          <a:srcRect/>
          <a:stretch>
            <a:fillRect/>
          </a:stretch>
        </p:blipFill>
        <p:spPr bwMode="auto">
          <a:xfrm>
            <a:off x="1981200" y="990600"/>
            <a:ext cx="4943475" cy="2599147"/>
          </a:xfrm>
          <a:prstGeom prst="rect">
            <a:avLst/>
          </a:prstGeom>
          <a:noFill/>
          <a:ln w="9525">
            <a:noFill/>
            <a:miter lim="800000"/>
            <a:headEnd/>
            <a:tailEnd/>
          </a:ln>
        </p:spPr>
      </p:pic>
      <p:sp>
        <p:nvSpPr>
          <p:cNvPr id="16" name="Text Placeholder 3"/>
          <p:cNvSpPr txBox="1">
            <a:spLocks/>
          </p:cNvSpPr>
          <p:nvPr/>
        </p:nvSpPr>
        <p:spPr>
          <a:xfrm>
            <a:off x="152400" y="2895600"/>
            <a:ext cx="3657600" cy="4660900"/>
          </a:xfrm>
          <a:prstGeom prst="rect">
            <a:avLst/>
          </a:prstGeom>
        </p:spPr>
        <p:txBody>
          <a:bodyPr>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Scalable, parallel batch processing engine for ETL  applications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An alternative to Hadoop for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Big Data processing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Multiple Thor clusters are allowed in an HPCC system environment, and job queues can span multiple clusters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Each Thor cluster has its own local file system, but Thor clusters can read information from other clusters in a multiple cluster environment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Thor distributed file system is logical record oriented, records can be distributed by a Thor job in any manner, logical records are not split across nodes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sng" strike="noStrike" kern="1200" cap="none" spc="0" normalizeH="0" baseline="0" noProof="0" dirty="0" smtClean="0">
                <a:ln>
                  <a:noFill/>
                </a:ln>
                <a:solidFill>
                  <a:schemeClr val="tx1"/>
                </a:solidFill>
                <a:effectLst/>
                <a:uLnTx/>
                <a:uFillTx/>
                <a:latin typeface="+mn-lt"/>
                <a:ea typeface="+mn-ea"/>
                <a:cs typeface="+mn-cs"/>
              </a:rPr>
              <a:t>Uses ECL programming language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Text Placeholder 3"/>
          <p:cNvSpPr txBox="1">
            <a:spLocks/>
          </p:cNvSpPr>
          <p:nvPr/>
        </p:nvSpPr>
        <p:spPr>
          <a:xfrm>
            <a:off x="5105400" y="3048000"/>
            <a:ext cx="3886200" cy="3810000"/>
          </a:xfrm>
          <a:prstGeom prst="rect">
            <a:avLst/>
          </a:prstGeom>
        </p:spPr>
        <p:txBody>
          <a:bodyPr>
            <a:normAutofit fontScale="3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600" b="0" i="0" u="none" strike="noStrike" kern="1200" cap="none" spc="0" normalizeH="0" baseline="0" noProof="0" dirty="0" smtClean="0">
                <a:ln>
                  <a:noFill/>
                </a:ln>
                <a:solidFill>
                  <a:schemeClr val="tx1"/>
                </a:solidFill>
                <a:effectLst/>
                <a:uLnTx/>
                <a:uFillTx/>
                <a:latin typeface="+mn-lt"/>
                <a:ea typeface="+mn-ea"/>
                <a:cs typeface="+mn-cs"/>
              </a:rPr>
              <a:t>High-performance, low-latency, multi-user, </a:t>
            </a:r>
            <a:br>
              <a:rPr kumimoji="0" lang="en-US" sz="4600" b="0" i="0" u="none" strike="noStrike" kern="1200" cap="none" spc="0" normalizeH="0" baseline="0" noProof="0" dirty="0" smtClean="0">
                <a:ln>
                  <a:noFill/>
                </a:ln>
                <a:solidFill>
                  <a:schemeClr val="tx1"/>
                </a:solidFill>
                <a:effectLst/>
                <a:uLnTx/>
                <a:uFillTx/>
                <a:latin typeface="+mn-lt"/>
                <a:ea typeface="+mn-ea"/>
                <a:cs typeface="+mn-cs"/>
              </a:rPr>
            </a:br>
            <a:r>
              <a:rPr kumimoji="0" lang="en-US" sz="4600" b="0" i="0" u="none" strike="noStrike" kern="1200" cap="none" spc="0" normalizeH="0" baseline="0" noProof="0" dirty="0" smtClean="0">
                <a:ln>
                  <a:noFill/>
                </a:ln>
                <a:solidFill>
                  <a:schemeClr val="tx1"/>
                </a:solidFill>
                <a:effectLst/>
                <a:uLnTx/>
                <a:uFillTx/>
                <a:latin typeface="+mn-lt"/>
                <a:ea typeface="+mn-ea"/>
                <a:cs typeface="+mn-cs"/>
              </a:rPr>
              <a:t>structured query and analysis processing for online applications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600" b="0" i="0" u="none" strike="noStrike" kern="1200" cap="none" spc="0" normalizeH="0" baseline="0" noProof="0" dirty="0" smtClean="0">
                <a:ln>
                  <a:noFill/>
                </a:ln>
                <a:solidFill>
                  <a:schemeClr val="tx1"/>
                </a:solidFill>
                <a:effectLst/>
                <a:uLnTx/>
                <a:uFillTx/>
                <a:latin typeface="+mn-lt"/>
                <a:ea typeface="+mn-ea"/>
                <a:cs typeface="+mn-cs"/>
              </a:rPr>
              <a:t> Functions as a data warehouse and fast query processing engine providing a unified processing environment with Thor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600" b="0" i="0" u="none" strike="noStrike" kern="1200" cap="none" spc="0" normalizeH="0" baseline="0" noProof="0" dirty="0" smtClean="0">
                <a:ln>
                  <a:noFill/>
                </a:ln>
                <a:solidFill>
                  <a:schemeClr val="tx1"/>
                </a:solidFill>
                <a:effectLst/>
                <a:uLnTx/>
                <a:uFillTx/>
                <a:latin typeface="+mn-lt"/>
                <a:ea typeface="+mn-ea"/>
                <a:cs typeface="+mn-cs"/>
              </a:rPr>
              <a:t>Supports thousands of simultaneous queries and users with sub-second response time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600" b="0" i="0" u="none" strike="noStrike" kern="1200" cap="none" spc="0" normalizeH="0" baseline="0" noProof="0" dirty="0" smtClean="0">
                <a:ln>
                  <a:noFill/>
                </a:ln>
                <a:solidFill>
                  <a:schemeClr val="tx1"/>
                </a:solidFill>
                <a:effectLst/>
                <a:uLnTx/>
                <a:uFillTx/>
                <a:latin typeface="+mn-lt"/>
                <a:ea typeface="+mn-ea"/>
                <a:cs typeface="+mn-cs"/>
              </a:rPr>
              <a:t>Uses a special distributed indexed file system to provide parallel processing of queries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600" b="0" i="0" u="none" strike="noStrike" kern="1200" cap="none" spc="0" normalizeH="0" baseline="0" noProof="0" dirty="0" smtClean="0">
                <a:ln>
                  <a:noFill/>
                </a:ln>
                <a:solidFill>
                  <a:schemeClr val="tx1"/>
                </a:solidFill>
                <a:effectLst/>
                <a:uLnTx/>
                <a:uFillTx/>
                <a:latin typeface="+mn-lt"/>
                <a:ea typeface="+mn-ea"/>
                <a:cs typeface="+mn-cs"/>
              </a:rPr>
              <a:t>High-Availability, tolerant of node failures with automatic recovery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600" b="0" i="0" u="sng" strike="noStrike" kern="1200" cap="none" spc="0" normalizeH="0" baseline="0" noProof="0" dirty="0" smtClean="0">
                <a:ln>
                  <a:noFill/>
                </a:ln>
                <a:solidFill>
                  <a:schemeClr val="tx1"/>
                </a:solidFill>
                <a:effectLst/>
                <a:uLnTx/>
                <a:uFillTx/>
                <a:latin typeface="+mn-lt"/>
                <a:ea typeface="+mn-ea"/>
                <a:cs typeface="+mn-cs"/>
              </a:rPr>
              <a:t>Uses ECL programming language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Rectangle 17"/>
          <p:cNvSpPr/>
          <p:nvPr/>
        </p:nvSpPr>
        <p:spPr>
          <a:xfrm>
            <a:off x="1143000" y="2438400"/>
            <a:ext cx="1066800" cy="461665"/>
          </a:xfrm>
          <a:prstGeom prst="rect">
            <a:avLst/>
          </a:prstGeom>
        </p:spPr>
        <p:txBody>
          <a:bodyPr wrap="square">
            <a:spAutoFit/>
          </a:bodyPr>
          <a:lstStyle/>
          <a:p>
            <a:r>
              <a:rPr lang="en-US" sz="2400" b="1" dirty="0" smtClean="0">
                <a:solidFill>
                  <a:srgbClr val="98002E"/>
                </a:solidFill>
              </a:rPr>
              <a:t>Thor</a:t>
            </a:r>
            <a:endParaRPr lang="en-US" sz="2400" dirty="0"/>
          </a:p>
        </p:txBody>
      </p:sp>
      <p:sp>
        <p:nvSpPr>
          <p:cNvPr id="19" name="Rectangle 18"/>
          <p:cNvSpPr/>
          <p:nvPr/>
        </p:nvSpPr>
        <p:spPr>
          <a:xfrm>
            <a:off x="7010400" y="2438400"/>
            <a:ext cx="1066800" cy="461665"/>
          </a:xfrm>
          <a:prstGeom prst="rect">
            <a:avLst/>
          </a:prstGeom>
        </p:spPr>
        <p:txBody>
          <a:bodyPr wrap="square">
            <a:spAutoFit/>
          </a:bodyPr>
          <a:lstStyle/>
          <a:p>
            <a:r>
              <a:rPr lang="en-US" sz="2400" b="1" dirty="0" smtClean="0">
                <a:solidFill>
                  <a:srgbClr val="98002E"/>
                </a:solidFill>
              </a:rPr>
              <a:t>Roxie</a:t>
            </a:r>
            <a:endParaRPr lang="en-US" sz="2400" dirty="0"/>
          </a:p>
        </p:txBody>
      </p:sp>
      <p:sp>
        <p:nvSpPr>
          <p:cNvPr id="10" name="Slide Number Placeholder 9"/>
          <p:cNvSpPr>
            <a:spLocks noGrp="1"/>
          </p:cNvSpPr>
          <p:nvPr>
            <p:ph type="sldNum" sz="quarter" idx="12"/>
          </p:nvPr>
        </p:nvSpPr>
        <p:spPr/>
        <p:txBody>
          <a:bodyPr/>
          <a:lstStyle/>
          <a:p>
            <a:fld id="{065D8965-88D6-43D6-8A63-C62CC7ACC0A0}" type="slidenum">
              <a:rPr lang="en-US" smtClean="0"/>
              <a:t>5</a:t>
            </a:fld>
            <a:endParaRPr lang="en-US"/>
          </a:p>
        </p:txBody>
      </p:sp>
      <p:sp>
        <p:nvSpPr>
          <p:cNvPr id="11" name="Footer Placeholder 10"/>
          <p:cNvSpPr>
            <a:spLocks noGrp="1"/>
          </p:cNvSpPr>
          <p:nvPr>
            <p:ph type="ftr" sz="quarter" idx="11"/>
          </p:nvPr>
        </p:nvSpPr>
        <p:spPr/>
        <p:txBody>
          <a:bodyPr/>
          <a:lstStyle/>
          <a:p>
            <a:r>
              <a:rPr lang="en-US" smtClean="0"/>
              <a:t>SALT - Scalable Automated Linking Technology</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4294967295"/>
          </p:nvPr>
        </p:nvSpPr>
        <p:spPr>
          <a:xfrm>
            <a:off x="228600" y="838200"/>
            <a:ext cx="4572000" cy="5486400"/>
          </a:xfrm>
        </p:spPr>
        <p:txBody>
          <a:bodyPr>
            <a:normAutofit/>
          </a:bodyPr>
          <a:lstStyle/>
          <a:p>
            <a:pPr marL="233363" indent="-233363">
              <a:lnSpc>
                <a:spcPct val="80000"/>
              </a:lnSpc>
              <a:spcBef>
                <a:spcPts val="1200"/>
              </a:spcBef>
              <a:buFont typeface="Arial" pitchFamily="34" charset="0"/>
              <a:buChar char="•"/>
            </a:pPr>
            <a:endParaRPr lang="en-US" sz="1400" dirty="0" smtClean="0"/>
          </a:p>
          <a:p>
            <a:pPr marL="233363" indent="-233363">
              <a:lnSpc>
                <a:spcPct val="80000"/>
              </a:lnSpc>
              <a:spcBef>
                <a:spcPts val="600"/>
              </a:spcBef>
              <a:buFont typeface="Arial" pitchFamily="34" charset="0"/>
              <a:buChar char="•"/>
            </a:pPr>
            <a:r>
              <a:rPr lang="en-US" sz="1400" dirty="0" smtClean="0"/>
              <a:t>ECL is a declarative, data-centric, programming language which can expressed concisely, parallelizes naturally,  is free from side effects, and results in highly-optimized executable code.</a:t>
            </a:r>
          </a:p>
          <a:p>
            <a:pPr marL="233363" indent="-233363">
              <a:lnSpc>
                <a:spcPct val="80000"/>
              </a:lnSpc>
              <a:spcBef>
                <a:spcPts val="600"/>
              </a:spcBef>
              <a:buFont typeface="Arial" pitchFamily="34" charset="0"/>
              <a:buChar char="•"/>
            </a:pPr>
            <a:r>
              <a:rPr lang="en-US" sz="1400" dirty="0" smtClean="0"/>
              <a:t>ECL is designed for a specific problem domain  (data-intensive computing) which makes resulting programs clearer, more compact, and more expressive.  ECL provides a more natural way to think about data processing problems for large distributed datasets.</a:t>
            </a:r>
          </a:p>
          <a:p>
            <a:pPr marL="233363" indent="-233363">
              <a:lnSpc>
                <a:spcPct val="80000"/>
              </a:lnSpc>
              <a:spcBef>
                <a:spcPts val="600"/>
              </a:spcBef>
              <a:buFont typeface="Arial" pitchFamily="34" charset="0"/>
              <a:buChar char="•"/>
            </a:pPr>
            <a:r>
              <a:rPr lang="en-US" sz="1400" dirty="0" smtClean="0"/>
              <a:t>Since ECL is declarative, execution is not determined by the order of the language statements, but from the sequence of dataflows and transformations represented by the language statements. The ECL compiler determines the optimum execution strategy and graph.</a:t>
            </a:r>
          </a:p>
          <a:p>
            <a:pPr marL="233363" indent="-233363">
              <a:lnSpc>
                <a:spcPct val="80000"/>
              </a:lnSpc>
              <a:spcBef>
                <a:spcPts val="600"/>
              </a:spcBef>
              <a:buFont typeface="Arial" pitchFamily="34" charset="0"/>
              <a:buChar char="•"/>
            </a:pPr>
            <a:r>
              <a:rPr lang="en-US" sz="1400" dirty="0" smtClean="0"/>
              <a:t>ECL incorporates transparent and implicit parallelism regardless of the size of the computing cluster and reduces the complexity of parallel programming increasing the productivity of application developers.</a:t>
            </a:r>
          </a:p>
          <a:p>
            <a:pPr marL="233363" indent="-233363">
              <a:lnSpc>
                <a:spcPct val="80000"/>
              </a:lnSpc>
              <a:spcBef>
                <a:spcPts val="600"/>
              </a:spcBef>
              <a:buFont typeface="Arial" pitchFamily="34" charset="0"/>
              <a:buChar char="•"/>
            </a:pPr>
            <a:r>
              <a:rPr lang="en-US" sz="1400" dirty="0" smtClean="0"/>
              <a:t>The ECL compiler generates highly optimized C++ for execution.</a:t>
            </a:r>
          </a:p>
          <a:p>
            <a:pPr marL="233363" indent="-233363">
              <a:lnSpc>
                <a:spcPct val="80000"/>
              </a:lnSpc>
              <a:spcBef>
                <a:spcPts val="600"/>
              </a:spcBef>
              <a:buFont typeface="Arial" pitchFamily="34" charset="0"/>
              <a:buChar char="•"/>
            </a:pPr>
            <a:r>
              <a:rPr lang="en-US" sz="1400" dirty="0" smtClean="0"/>
              <a:t>ECL provides a comprehensive IDE and programming tools.</a:t>
            </a:r>
          </a:p>
          <a:p>
            <a:pPr marL="233363" indent="-233363" eaLnBrk="1" hangingPunct="1">
              <a:lnSpc>
                <a:spcPct val="80000"/>
              </a:lnSpc>
              <a:spcBef>
                <a:spcPts val="600"/>
              </a:spcBef>
              <a:buFont typeface="Arial" pitchFamily="34" charset="0"/>
              <a:buChar char="•"/>
            </a:pPr>
            <a:r>
              <a:rPr lang="en-US" sz="1400" dirty="0" smtClean="0"/>
              <a:t>ECL is provided with a large library of efficient modules to handle common data manipulation tasks.</a:t>
            </a:r>
          </a:p>
          <a:p>
            <a:pPr marL="233363" indent="-233363" eaLnBrk="1" hangingPunct="1">
              <a:lnSpc>
                <a:spcPct val="80000"/>
              </a:lnSpc>
              <a:spcBef>
                <a:spcPts val="1200"/>
              </a:spcBef>
              <a:buFont typeface="Arial" pitchFamily="34" charset="0"/>
              <a:buChar char="•"/>
            </a:pPr>
            <a:endParaRPr lang="en-US" sz="1400" dirty="0" smtClean="0"/>
          </a:p>
        </p:txBody>
      </p:sp>
      <p:sp>
        <p:nvSpPr>
          <p:cNvPr id="9" name="Rectangle 2"/>
          <p:cNvSpPr txBox="1">
            <a:spLocks noChangeArrowheads="1"/>
          </p:cNvSpPr>
          <p:nvPr/>
        </p:nvSpPr>
        <p:spPr>
          <a:xfrm>
            <a:off x="228600" y="0"/>
            <a:ext cx="8686800" cy="91440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0" normalizeH="0" baseline="0" noProof="0" dirty="0" smtClean="0">
              <a:ln>
                <a:noFill/>
              </a:ln>
              <a:solidFill>
                <a:srgbClr val="FF0000"/>
              </a:solidFill>
              <a:effectLst/>
              <a:uLnTx/>
              <a:uFillTx/>
              <a:latin typeface="Verdana" pitchFamily="34"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2400" b="1" dirty="0" smtClean="0">
                <a:solidFill>
                  <a:srgbClr val="FF0000"/>
                </a:solidFill>
                <a:latin typeface="+mj-lt"/>
                <a:ea typeface="+mj-ea"/>
                <a:cs typeface="+mj-cs"/>
              </a:rPr>
              <a:t>Enterprise Control Language (ECL)</a:t>
            </a:r>
            <a:endParaRPr kumimoji="0" lang="en-US" sz="24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8673" name="Object 1"/>
          <p:cNvGraphicFramePr>
            <a:graphicFrameLocks noChangeAspect="1"/>
          </p:cNvGraphicFramePr>
          <p:nvPr/>
        </p:nvGraphicFramePr>
        <p:xfrm>
          <a:off x="4800600" y="2514600"/>
          <a:ext cx="4210050" cy="3771900"/>
        </p:xfrm>
        <a:graphic>
          <a:graphicData uri="http://schemas.openxmlformats.org/presentationml/2006/ole">
            <p:oleObj spid="_x0000_s28676" name="Visio" r:id="rId4" imgW="6976110" imgH="6242685" progId="Visio.Drawing.11">
              <p:embed/>
            </p:oleObj>
          </a:graphicData>
        </a:graphic>
      </p:graphicFrame>
      <p:pic>
        <p:nvPicPr>
          <p:cNvPr id="28675" name="Picture 3"/>
          <p:cNvPicPr>
            <a:picLocks noChangeAspect="1" noChangeArrowheads="1"/>
          </p:cNvPicPr>
          <p:nvPr/>
        </p:nvPicPr>
        <p:blipFill>
          <a:blip r:embed="rId5" cstate="print"/>
          <a:srcRect/>
          <a:stretch>
            <a:fillRect/>
          </a:stretch>
        </p:blipFill>
        <p:spPr bwMode="auto">
          <a:xfrm>
            <a:off x="4800600" y="1066800"/>
            <a:ext cx="4181475" cy="14192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065D8965-88D6-43D6-8A63-C62CC7ACC0A0}" type="slidenum">
              <a:rPr lang="en-US" smtClean="0"/>
              <a:t>6</a:t>
            </a:fld>
            <a:endParaRPr lang="en-US"/>
          </a:p>
        </p:txBody>
      </p:sp>
      <p:sp>
        <p:nvSpPr>
          <p:cNvPr id="8" name="Footer Placeholder 7"/>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553200" cy="1162050"/>
          </a:xfrm>
        </p:spPr>
        <p:txBody>
          <a:bodyPr/>
          <a:lstStyle/>
          <a:p>
            <a:r>
              <a:rPr lang="en-US" dirty="0" smtClean="0">
                <a:solidFill>
                  <a:schemeClr val="tx1"/>
                </a:solidFill>
              </a:rPr>
              <a:t>Addressing the “Big Data” Integration Challenge</a:t>
            </a:r>
            <a:endParaRPr lang="en-US" dirty="0">
              <a:solidFill>
                <a:schemeClr val="tx1"/>
              </a:solidFill>
            </a:endParaRPr>
          </a:p>
        </p:txBody>
      </p:sp>
      <p:sp>
        <p:nvSpPr>
          <p:cNvPr id="7" name="Rectangle 3"/>
          <p:cNvSpPr>
            <a:spLocks noGrp="1" noChangeArrowheads="1"/>
          </p:cNvSpPr>
          <p:nvPr>
            <p:ph type="body" sz="half" idx="2"/>
          </p:nvPr>
        </p:nvSpPr>
        <p:spPr>
          <a:xfrm>
            <a:off x="304800" y="1371600"/>
            <a:ext cx="5562600" cy="5791200"/>
          </a:xfrm>
        </p:spPr>
        <p:txBody>
          <a:bodyPr>
            <a:normAutofit/>
          </a:bodyPr>
          <a:lstStyle/>
          <a:p>
            <a:pPr marL="233363" indent="-233363">
              <a:lnSpc>
                <a:spcPct val="80000"/>
              </a:lnSpc>
              <a:spcBef>
                <a:spcPts val="1200"/>
              </a:spcBef>
            </a:pPr>
            <a:endParaRPr lang="en-US" sz="1400" dirty="0" smtClean="0"/>
          </a:p>
          <a:p>
            <a:pPr marL="233363" indent="-233363">
              <a:lnSpc>
                <a:spcPct val="80000"/>
              </a:lnSpc>
              <a:spcBef>
                <a:spcPts val="1200"/>
              </a:spcBef>
            </a:pPr>
            <a:r>
              <a:rPr lang="en-US" sz="1600" b="1" dirty="0" smtClean="0">
                <a:solidFill>
                  <a:schemeClr val="accent2"/>
                </a:solidFill>
              </a:rPr>
              <a:t>SALT</a:t>
            </a:r>
            <a:r>
              <a:rPr lang="en-US" sz="1600" dirty="0" smtClean="0"/>
              <a:t> (</a:t>
            </a:r>
            <a:r>
              <a:rPr lang="en-US" sz="1600" u="sng" dirty="0" smtClean="0"/>
              <a:t>S</a:t>
            </a:r>
            <a:r>
              <a:rPr lang="en-US" sz="1600" dirty="0" smtClean="0"/>
              <a:t>calable </a:t>
            </a:r>
            <a:r>
              <a:rPr lang="en-US" sz="1600" u="sng" dirty="0" smtClean="0"/>
              <a:t>A</a:t>
            </a:r>
            <a:r>
              <a:rPr lang="en-US" sz="1600" dirty="0" smtClean="0"/>
              <a:t>utomated </a:t>
            </a:r>
            <a:r>
              <a:rPr lang="en-US" sz="1600" u="sng" dirty="0" smtClean="0"/>
              <a:t>L</a:t>
            </a:r>
            <a:r>
              <a:rPr lang="en-US" sz="1600" dirty="0" smtClean="0"/>
              <a:t>inking </a:t>
            </a:r>
            <a:r>
              <a:rPr lang="en-US" sz="1600" u="sng" dirty="0" smtClean="0"/>
              <a:t>T</a:t>
            </a:r>
            <a:r>
              <a:rPr lang="en-US" sz="1600" dirty="0" smtClean="0"/>
              <a:t>echnology) is new tool which automatically generates code in the ECL language for the open source HPCC platform based on a simple specification to address most common data integration tasks including </a:t>
            </a:r>
            <a:r>
              <a:rPr lang="en-US" sz="1600" u="sng" dirty="0" smtClean="0"/>
              <a:t>data profiling</a:t>
            </a:r>
            <a:r>
              <a:rPr lang="en-US" sz="1600" dirty="0" smtClean="0"/>
              <a:t>, </a:t>
            </a:r>
            <a:r>
              <a:rPr lang="en-US" sz="1600" u="sng" dirty="0" smtClean="0"/>
              <a:t>data cleansing</a:t>
            </a:r>
            <a:r>
              <a:rPr lang="en-US" sz="1600" dirty="0" smtClean="0"/>
              <a:t>, </a:t>
            </a:r>
            <a:r>
              <a:rPr lang="en-US" sz="1600" u="sng" dirty="0" smtClean="0"/>
              <a:t>data parsing and classification,</a:t>
            </a:r>
            <a:r>
              <a:rPr lang="en-US" sz="1600" dirty="0" smtClean="0"/>
              <a:t> </a:t>
            </a:r>
            <a:r>
              <a:rPr lang="en-US" sz="1600" u="sng" dirty="0" smtClean="0"/>
              <a:t>data ingest</a:t>
            </a:r>
            <a:r>
              <a:rPr lang="en-US" sz="1600" dirty="0" smtClean="0"/>
              <a:t>, and </a:t>
            </a:r>
            <a:r>
              <a:rPr lang="en-US" sz="1600" u="sng" dirty="0" smtClean="0"/>
              <a:t>record linkage</a:t>
            </a:r>
            <a:r>
              <a:rPr lang="en-US" sz="1600" dirty="0" smtClean="0"/>
              <a:t>.</a:t>
            </a:r>
          </a:p>
          <a:p>
            <a:pPr marL="233363" indent="-233363">
              <a:lnSpc>
                <a:spcPct val="80000"/>
              </a:lnSpc>
              <a:spcBef>
                <a:spcPts val="1200"/>
              </a:spcBef>
            </a:pPr>
            <a:r>
              <a:rPr lang="en-US" sz="1600" b="1" dirty="0" smtClean="0">
                <a:solidFill>
                  <a:schemeClr val="accent2"/>
                </a:solidFill>
              </a:rPr>
              <a:t>SALT </a:t>
            </a:r>
            <a:r>
              <a:rPr lang="en-US" sz="1600" dirty="0" smtClean="0"/>
              <a:t>incorporates some of the most advanced technology and best practices of LexisNexis Risk Solutions.  LexisNexis currently has 30 patents pending related to record linkage and other technology included in SALT.</a:t>
            </a:r>
          </a:p>
          <a:p>
            <a:pPr marL="233363" indent="-233363">
              <a:lnSpc>
                <a:spcPct val="80000"/>
              </a:lnSpc>
              <a:spcBef>
                <a:spcPts val="1200"/>
              </a:spcBef>
            </a:pPr>
            <a:r>
              <a:rPr lang="en-US" sz="1600" b="1" dirty="0" smtClean="0">
                <a:solidFill>
                  <a:schemeClr val="accent2"/>
                </a:solidFill>
              </a:rPr>
              <a:t>SALT</a:t>
            </a:r>
            <a:r>
              <a:rPr lang="en-US" sz="1600" dirty="0" smtClean="0"/>
              <a:t> includes innovative new approaches to approximate string matching (a.k.a. fuzzy matching),  automated calculation of matching weights and thresholds, automated selection of blocking criteria, automated calculation of best values for fields in an entity, propagation of field values in entities to increase likelihood of matching, automated calculation of secondary relationships between entities, automated splitting of entity clusters to remove bad links, automated cleansing of data to improve match quality,  and automated generation of batch and online applications for entity resolution and search applications.</a:t>
            </a:r>
          </a:p>
          <a:p>
            <a:pPr marL="233363" indent="-233363">
              <a:lnSpc>
                <a:spcPct val="80000"/>
              </a:lnSpc>
              <a:spcBef>
                <a:spcPts val="1200"/>
              </a:spcBef>
            </a:pPr>
            <a:endParaRPr lang="en-US" sz="1400" dirty="0" smtClean="0"/>
          </a:p>
          <a:p>
            <a:pPr marL="233363" indent="-233363" eaLnBrk="1" hangingPunct="1">
              <a:lnSpc>
                <a:spcPct val="80000"/>
              </a:lnSpc>
              <a:spcBef>
                <a:spcPts val="1200"/>
              </a:spcBef>
            </a:pPr>
            <a:endParaRPr lang="en-US" sz="1400" dirty="0" smtClean="0"/>
          </a:p>
        </p:txBody>
      </p:sp>
      <p:sp>
        <p:nvSpPr>
          <p:cNvPr id="5"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SALT – An ECL Code Generation Tool</a:t>
            </a:r>
            <a:endParaRPr lang="en-US" sz="2400" b="1" dirty="0">
              <a:solidFill>
                <a:srgbClr val="FF0000"/>
              </a:solidFill>
              <a:latin typeface="+mj-lt"/>
              <a:ea typeface="+mj-ea"/>
              <a:cs typeface="+mj-cs"/>
            </a:endParaRPr>
          </a:p>
        </p:txBody>
      </p:sp>
      <p:grpSp>
        <p:nvGrpSpPr>
          <p:cNvPr id="10" name="Group 9"/>
          <p:cNvGrpSpPr/>
          <p:nvPr/>
        </p:nvGrpSpPr>
        <p:grpSpPr>
          <a:xfrm>
            <a:off x="5943600" y="2057400"/>
            <a:ext cx="2871119" cy="3200400"/>
            <a:chOff x="2590800" y="1143000"/>
            <a:chExt cx="3840163" cy="4280581"/>
          </a:xfrm>
        </p:grpSpPr>
        <p:pic>
          <p:nvPicPr>
            <p:cNvPr id="11" name="Picture 6" descr="starchart"/>
            <p:cNvPicPr>
              <a:picLocks noChangeAspect="1" noChangeArrowheads="1"/>
            </p:cNvPicPr>
            <p:nvPr/>
          </p:nvPicPr>
          <p:blipFill>
            <a:blip r:embed="rId2" cstate="print"/>
            <a:srcRect l="7494" r="7494"/>
            <a:stretch>
              <a:fillRect/>
            </a:stretch>
          </p:blipFill>
          <p:spPr bwMode="auto">
            <a:xfrm>
              <a:off x="2590800" y="1143000"/>
              <a:ext cx="3840163" cy="4280581"/>
            </a:xfrm>
            <a:prstGeom prst="rect">
              <a:avLst/>
            </a:prstGeom>
            <a:noFill/>
            <a:ln w="9525">
              <a:noFill/>
              <a:miter lim="800000"/>
              <a:headEnd/>
              <a:tailEnd/>
            </a:ln>
          </p:spPr>
        </p:pic>
        <p:pic>
          <p:nvPicPr>
            <p:cNvPr id="12" name="Picture 2" descr="slide_012208b"/>
            <p:cNvPicPr preferRelativeResize="0">
              <a:picLocks noChangeAspect="1" noChangeArrowheads="1"/>
            </p:cNvPicPr>
            <p:nvPr/>
          </p:nvPicPr>
          <p:blipFill>
            <a:blip r:embed="rId3" cstate="print"/>
            <a:srcRect l="25000" t="27310" r="25000" b="25044"/>
            <a:stretch>
              <a:fillRect/>
            </a:stretch>
          </p:blipFill>
          <p:spPr bwMode="auto">
            <a:xfrm>
              <a:off x="3505200" y="2667000"/>
              <a:ext cx="1920875" cy="1247775"/>
            </a:xfrm>
            <a:prstGeom prst="rect">
              <a:avLst/>
            </a:prstGeom>
            <a:noFill/>
            <a:ln w="9525">
              <a:noFill/>
              <a:miter lim="800000"/>
              <a:headEnd/>
              <a:tailEnd/>
            </a:ln>
          </p:spPr>
        </p:pic>
      </p:grpSp>
      <p:sp>
        <p:nvSpPr>
          <p:cNvPr id="8" name="Slide Number Placeholder 7"/>
          <p:cNvSpPr>
            <a:spLocks noGrp="1"/>
          </p:cNvSpPr>
          <p:nvPr>
            <p:ph type="sldNum" sz="quarter" idx="12"/>
          </p:nvPr>
        </p:nvSpPr>
        <p:spPr/>
        <p:txBody>
          <a:bodyPr/>
          <a:lstStyle/>
          <a:p>
            <a:fld id="{065D8965-88D6-43D6-8A63-C62CC7ACC0A0}" type="slidenum">
              <a:rPr lang="en-US" smtClean="0"/>
              <a:t>7</a:t>
            </a:fld>
            <a:endParaRPr lang="en-US"/>
          </a:p>
        </p:txBody>
      </p:sp>
      <p:sp>
        <p:nvSpPr>
          <p:cNvPr id="9" name="Footer Placeholder 8"/>
          <p:cNvSpPr>
            <a:spLocks noGrp="1"/>
          </p:cNvSpPr>
          <p:nvPr>
            <p:ph type="ftr" sz="quarter" idx="11"/>
          </p:nvPr>
        </p:nvSpPr>
        <p:spPr/>
        <p:txBody>
          <a:bodyPr/>
          <a:lstStyle/>
          <a:p>
            <a:r>
              <a:rPr lang="en-US" smtClean="0"/>
              <a:t>SALT - Scalable Automated Linking Technology</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Data Integration Process Model</a:t>
            </a:r>
            <a:endParaRPr lang="en-US" sz="2400" b="1" dirty="0">
              <a:solidFill>
                <a:srgbClr val="FF0000"/>
              </a:solidFill>
              <a:latin typeface="+mj-lt"/>
              <a:ea typeface="+mj-ea"/>
              <a:cs typeface="+mj-cs"/>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3793" name="Object 1"/>
          <p:cNvGraphicFramePr>
            <a:graphicFrameLocks noChangeAspect="1"/>
          </p:cNvGraphicFramePr>
          <p:nvPr/>
        </p:nvGraphicFramePr>
        <p:xfrm>
          <a:off x="3810000" y="990600"/>
          <a:ext cx="5203838" cy="2743200"/>
        </p:xfrm>
        <a:graphic>
          <a:graphicData uri="http://schemas.openxmlformats.org/presentationml/2006/ole">
            <p:oleObj spid="_x0000_s33796" name="Visio" r:id="rId3" imgW="8321421" imgH="4378071" progId="Visio.Drawing.11">
              <p:embed/>
            </p:oleObj>
          </a:graphicData>
        </a:graphic>
      </p:graphicFrame>
      <p:sp>
        <p:nvSpPr>
          <p:cNvPr id="6" name="Rectangle 3"/>
          <p:cNvSpPr txBox="1">
            <a:spLocks noChangeArrowheads="1"/>
          </p:cNvSpPr>
          <p:nvPr/>
        </p:nvSpPr>
        <p:spPr>
          <a:xfrm>
            <a:off x="228600" y="1295400"/>
            <a:ext cx="3429000" cy="4800600"/>
          </a:xfrm>
          <a:prstGeom prst="rect">
            <a:avLst/>
          </a:prstGeom>
        </p:spPr>
        <p:txBody>
          <a:bodyPr vert="horz" lIns="91440" tIns="45720" rIns="91440" bIns="45720" rtlCol="0">
            <a:normAutofit lnSpcReduction="10000"/>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kumimoji="0" lang="en-US" sz="1400" b="1" i="0" u="none" strike="noStrike" kern="1200" cap="none" spc="0" normalizeH="0" baseline="0" noProof="0" dirty="0" smtClean="0">
                <a:ln>
                  <a:noFill/>
                </a:ln>
                <a:solidFill>
                  <a:schemeClr val="accent2"/>
                </a:solidFill>
                <a:effectLst/>
                <a:uLnTx/>
                <a:uFillTx/>
                <a:latin typeface="+mn-lt"/>
                <a:ea typeface="+mn-ea"/>
                <a:cs typeface="+mn-cs"/>
              </a:rPr>
              <a:t>Profiling</a:t>
            </a:r>
            <a:r>
              <a:rPr lang="en-US" sz="1400" dirty="0" smtClean="0">
                <a:solidFill>
                  <a:schemeClr val="accent2"/>
                </a:solidFill>
              </a:rPr>
              <a:t>:  </a:t>
            </a:r>
            <a:r>
              <a:rPr lang="en-US" sz="1400" dirty="0" smtClean="0"/>
              <a:t>Data profiling is a step usually performed by data analysts on raw input data to determine the characteristics of the data including type, statistical , and pattern information as well as field population counts.  The goal of profiling is to fully understand the characteristics of the data and identify any bad data or validity issues and any additional cleansing, filtering, or de-duplication  that may be needed before the data is processed further .</a:t>
            </a:r>
          </a:p>
          <a:p>
            <a:pPr marL="233363" lvl="0" indent="-233363">
              <a:lnSpc>
                <a:spcPct val="80000"/>
              </a:lnSpc>
              <a:spcBef>
                <a:spcPts val="1200"/>
              </a:spcBef>
              <a:buFont typeface="Arial" pitchFamily="34" charset="0"/>
              <a:buChar char="•"/>
            </a:pPr>
            <a:r>
              <a:rPr kumimoji="0" lang="en-US" sz="1400" b="1" i="0" u="none" strike="noStrike" kern="1200" cap="none" spc="0" normalizeH="0" baseline="0" noProof="0" dirty="0" smtClean="0">
                <a:ln>
                  <a:noFill/>
                </a:ln>
                <a:solidFill>
                  <a:schemeClr val="accent2"/>
                </a:solidFill>
                <a:effectLst/>
                <a:uLnTx/>
                <a:uFillTx/>
                <a:latin typeface="+mn-lt"/>
                <a:ea typeface="+mn-ea"/>
                <a:cs typeface="+mn-cs"/>
              </a:rPr>
              <a:t>Parsing</a:t>
            </a: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lang="en-US" sz="1400" dirty="0" smtClean="0"/>
              <a:t>Raw input data files may need additional parsing as part of the ETL process to create the individual fields to be use for matching in the record linkage process.</a:t>
            </a:r>
          </a:p>
          <a:p>
            <a:pPr marL="233363" lvl="0" indent="-233363">
              <a:lnSpc>
                <a:spcPct val="80000"/>
              </a:lnSpc>
              <a:spcBef>
                <a:spcPts val="1200"/>
              </a:spcBef>
              <a:buFont typeface="Arial" pitchFamily="34" charset="0"/>
              <a:buChar char="•"/>
            </a:pPr>
            <a:r>
              <a:rPr kumimoji="0" lang="en-US" sz="1400" b="1" i="0" u="none" strike="noStrike" kern="1200" cap="none" spc="0" normalizeH="0" baseline="0" noProof="0" dirty="0" smtClean="0">
                <a:ln>
                  <a:noFill/>
                </a:ln>
                <a:solidFill>
                  <a:schemeClr val="accent2"/>
                </a:solidFill>
                <a:effectLst/>
                <a:uLnTx/>
                <a:uFillTx/>
                <a:latin typeface="+mn-lt"/>
                <a:ea typeface="+mn-ea"/>
                <a:cs typeface="+mn-cs"/>
              </a:rPr>
              <a:t>Cleansing</a:t>
            </a: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lang="en-US" sz="1400" dirty="0" smtClean="0"/>
              <a:t>Also called data hygiene, is the process of cleaning the raw input data so that it can be used effectively in a subsequent process like record linkage.  The cleanliness of data is determined by whether or not a data item is valid within the constraints specified for a particular field</a:t>
            </a:r>
          </a:p>
          <a:p>
            <a:pPr marL="233363" marR="0" lvl="0" indent="-233363" algn="l" defTabSz="914400" rtl="0" eaLnBrk="1" fontAlgn="auto" latinLnBrk="0" hangingPunct="1">
              <a:lnSpc>
                <a:spcPct val="80000"/>
              </a:lnSpc>
              <a:spcBef>
                <a:spcPts val="12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3"/>
          <p:cNvSpPr txBox="1">
            <a:spLocks noChangeArrowheads="1"/>
          </p:cNvSpPr>
          <p:nvPr/>
        </p:nvSpPr>
        <p:spPr>
          <a:xfrm>
            <a:off x="3810000" y="3429000"/>
            <a:ext cx="5105400" cy="48006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kumimoji="0" lang="en-US" sz="1400" b="1" i="0" u="none" strike="noStrike" kern="1200" cap="none" spc="0" normalizeH="0" baseline="0" noProof="0" dirty="0" smtClean="0">
                <a:ln>
                  <a:noFill/>
                </a:ln>
                <a:solidFill>
                  <a:schemeClr val="accent2"/>
                </a:solidFill>
                <a:effectLst/>
                <a:uLnTx/>
                <a:uFillTx/>
                <a:latin typeface="+mn-lt"/>
                <a:ea typeface="+mn-ea"/>
                <a:cs typeface="+mn-cs"/>
              </a:rPr>
              <a:t>Normalization</a:t>
            </a: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  </a:t>
            </a:r>
            <a:r>
              <a:rPr lang="en-US" sz="1400" dirty="0" smtClean="0"/>
              <a:t>Normalization is required when multiple source data files are utilized in a record linkage process.  Each source file may contain information about the entity to be linked, but the files may have different formats and varying content.  The purpose of normalization is to extract the data that will be used for matching from each individual source file, and map this data into a common layout or uniform presentation.</a:t>
            </a:r>
          </a:p>
          <a:p>
            <a:pPr marL="233363" lvl="0" indent="-233363">
              <a:lnSpc>
                <a:spcPct val="80000"/>
              </a:lnSpc>
              <a:spcBef>
                <a:spcPts val="1200"/>
              </a:spcBef>
              <a:buFont typeface="Arial" pitchFamily="34" charset="0"/>
              <a:buChar char="•"/>
            </a:pPr>
            <a:r>
              <a:rPr kumimoji="0" lang="en-US" sz="1400" b="1" i="0" u="none" strike="noStrike" kern="1200" cap="none" spc="0" normalizeH="0" baseline="0" noProof="0" dirty="0" smtClean="0">
                <a:ln>
                  <a:noFill/>
                </a:ln>
                <a:solidFill>
                  <a:schemeClr val="accent2"/>
                </a:solidFill>
                <a:effectLst/>
                <a:uLnTx/>
                <a:uFillTx/>
                <a:latin typeface="+mn-lt"/>
                <a:ea typeface="+mn-ea"/>
                <a:cs typeface="+mn-cs"/>
              </a:rPr>
              <a:t>Standardization</a:t>
            </a: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a:t>
            </a:r>
            <a:r>
              <a:rPr kumimoji="0" lang="en-US" sz="1400" b="0" i="0" u="none" strike="noStrike" kern="1200" cap="none" spc="0" normalizeH="0" noProof="0" dirty="0" smtClean="0">
                <a:ln>
                  <a:noFill/>
                </a:ln>
                <a:solidFill>
                  <a:schemeClr val="accent2"/>
                </a:solidFill>
                <a:effectLst/>
                <a:uLnTx/>
                <a:uFillTx/>
                <a:latin typeface="+mn-lt"/>
                <a:ea typeface="+mn-ea"/>
                <a:cs typeface="+mn-cs"/>
              </a:rPr>
              <a:t> </a:t>
            </a:r>
            <a:r>
              <a:rPr lang="en-US" sz="1400" dirty="0" smtClean="0"/>
              <a:t>Standardization of certain types of input data (like names and addresses) is essential to achieving high-quality results in a record linkage process.  Data can be represented differently in different sources or  be incomplete. Data in any field can be missing or have erroneous values.</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itle 1"/>
          <p:cNvSpPr txBox="1">
            <a:spLocks/>
          </p:cNvSpPr>
          <p:nvPr/>
        </p:nvSpPr>
        <p:spPr>
          <a:xfrm>
            <a:off x="381000" y="914400"/>
            <a:ext cx="3008313" cy="11620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Data Preparation</a:t>
            </a:r>
            <a:r>
              <a:rPr kumimoji="0" lang="en-US" sz="2000" b="1" i="0" u="none" strike="noStrike" kern="1200" cap="none" spc="0" normalizeH="0" noProof="0" dirty="0" smtClean="0">
                <a:ln>
                  <a:noFill/>
                </a:ln>
                <a:solidFill>
                  <a:schemeClr val="tx1"/>
                </a:solidFill>
                <a:effectLst/>
                <a:uLnTx/>
                <a:uFillTx/>
                <a:latin typeface="+mj-lt"/>
                <a:ea typeface="+mj-ea"/>
                <a:cs typeface="+mj-cs"/>
              </a:rPr>
              <a:t> Processes</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Slide Number Placeholder 7"/>
          <p:cNvSpPr>
            <a:spLocks noGrp="1"/>
          </p:cNvSpPr>
          <p:nvPr>
            <p:ph type="sldNum" sz="quarter" idx="12"/>
          </p:nvPr>
        </p:nvSpPr>
        <p:spPr/>
        <p:txBody>
          <a:bodyPr/>
          <a:lstStyle/>
          <a:p>
            <a:fld id="{065D8965-88D6-43D6-8A63-C62CC7ACC0A0}" type="slidenum">
              <a:rPr lang="en-US" smtClean="0"/>
              <a:t>8</a:t>
            </a:fld>
            <a:endParaRPr lang="en-US"/>
          </a:p>
        </p:txBody>
      </p:sp>
      <p:sp>
        <p:nvSpPr>
          <p:cNvPr id="10" name="Footer Placeholder 9"/>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0"/>
            <a:ext cx="8686800" cy="914400"/>
          </a:xfrm>
          <a:prstGeom prst="rect">
            <a:avLst/>
          </a:prstGeom>
        </p:spPr>
        <p:txBody>
          <a:bodyPr anchor="ctr"/>
          <a:lstStyle/>
          <a:p>
            <a:pPr fontAlgn="auto">
              <a:spcAft>
                <a:spcPts val="0"/>
              </a:spcAft>
              <a:defRPr/>
            </a:pPr>
            <a:r>
              <a:rPr lang="en-US" sz="2400" b="1" dirty="0" smtClean="0">
                <a:solidFill>
                  <a:srgbClr val="FF0000"/>
                </a:solidFill>
                <a:latin typeface="+mj-lt"/>
                <a:ea typeface="+mj-ea"/>
                <a:cs typeface="+mj-cs"/>
              </a:rPr>
              <a:t>Data Integration Process Model</a:t>
            </a:r>
            <a:endParaRPr lang="en-US" sz="2400" b="1" dirty="0">
              <a:solidFill>
                <a:srgbClr val="FF0000"/>
              </a:solidFill>
              <a:latin typeface="+mj-lt"/>
              <a:ea typeface="+mj-ea"/>
              <a:cs typeface="+mj-cs"/>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3793" name="Object 1"/>
          <p:cNvGraphicFramePr>
            <a:graphicFrameLocks noChangeAspect="1"/>
          </p:cNvGraphicFramePr>
          <p:nvPr/>
        </p:nvGraphicFramePr>
        <p:xfrm>
          <a:off x="3810000" y="990600"/>
          <a:ext cx="5203838" cy="2743200"/>
        </p:xfrm>
        <a:graphic>
          <a:graphicData uri="http://schemas.openxmlformats.org/presentationml/2006/ole">
            <p:oleObj spid="_x0000_s35845" name="Visio" r:id="rId3" imgW="8321421" imgH="4378071" progId="Visio.Drawing.11">
              <p:embed/>
            </p:oleObj>
          </a:graphicData>
        </a:graphic>
      </p:graphicFrame>
      <p:sp>
        <p:nvSpPr>
          <p:cNvPr id="6" name="Rectangle 3"/>
          <p:cNvSpPr txBox="1">
            <a:spLocks noChangeArrowheads="1"/>
          </p:cNvSpPr>
          <p:nvPr/>
        </p:nvSpPr>
        <p:spPr>
          <a:xfrm>
            <a:off x="228600" y="1295400"/>
            <a:ext cx="3429000" cy="5257800"/>
          </a:xfrm>
          <a:prstGeom prst="rect">
            <a:avLst/>
          </a:prstGeom>
        </p:spPr>
        <p:txBody>
          <a:bodyPr vert="horz" lIns="91440" tIns="45720" rIns="91440" bIns="45720" rtlCol="0">
            <a:normAutofit lnSpcReduction="10000"/>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kumimoji="0" lang="en-US" sz="1400" b="1" i="0" u="none" strike="noStrike" kern="1200" cap="none" spc="0" normalizeH="0" baseline="0" noProof="0" dirty="0" smtClean="0">
                <a:ln>
                  <a:noFill/>
                </a:ln>
                <a:solidFill>
                  <a:schemeClr val="accent2"/>
                </a:solidFill>
                <a:effectLst/>
                <a:uLnTx/>
                <a:uFillTx/>
                <a:latin typeface="+mn-lt"/>
                <a:ea typeface="+mn-ea"/>
                <a:cs typeface="+mn-cs"/>
              </a:rPr>
              <a:t>Matching Weights and Threshold Computation</a:t>
            </a:r>
            <a:r>
              <a:rPr lang="en-US" sz="1400" dirty="0" smtClean="0">
                <a:solidFill>
                  <a:schemeClr val="accent2"/>
                </a:solidFill>
              </a:rPr>
              <a:t>:  </a:t>
            </a:r>
            <a:r>
              <a:rPr lang="en-US" sz="1400" dirty="0" smtClean="0"/>
              <a:t>Calculating the match probabilities and weights of individual fields used in the matching process as well as the threshold value for a record match.</a:t>
            </a:r>
          </a:p>
          <a:p>
            <a:pPr marL="233363" lvl="0" indent="-233363">
              <a:lnSpc>
                <a:spcPct val="80000"/>
              </a:lnSpc>
              <a:spcBef>
                <a:spcPts val="1200"/>
              </a:spcBef>
              <a:buFont typeface="Arial" pitchFamily="34" charset="0"/>
              <a:buChar char="•"/>
            </a:pPr>
            <a:r>
              <a:rPr kumimoji="0" lang="en-US" sz="1400" b="1" i="0" u="none" strike="noStrike" kern="1200" cap="none" spc="0" normalizeH="0" baseline="0" noProof="0" dirty="0" smtClean="0">
                <a:ln>
                  <a:noFill/>
                </a:ln>
                <a:solidFill>
                  <a:schemeClr val="accent2"/>
                </a:solidFill>
                <a:effectLst/>
                <a:uLnTx/>
                <a:uFillTx/>
                <a:latin typeface="+mn-lt"/>
                <a:ea typeface="+mn-ea"/>
                <a:cs typeface="+mn-cs"/>
              </a:rPr>
              <a:t>Additional Data Ingest:  </a:t>
            </a:r>
            <a:r>
              <a:rPr lang="en-US" sz="1400" dirty="0" smtClean="0"/>
              <a:t>merging of additional standardized input data source files with an existing base file or with each other to create the base file on which the record linkage process will be performed.  If a linked base or authority already file exists, the data ingest process functions as an update and merges the new or updated record information into the base file</a:t>
            </a:r>
            <a:endParaRPr kumimoji="0" lang="en-US" sz="1400" b="1"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kumimoji="0" lang="en-US" sz="1400" b="1" i="0" u="none" strike="noStrike" kern="1200" cap="none" spc="0" normalizeH="0" baseline="0" noProof="0" dirty="0" smtClean="0">
                <a:ln>
                  <a:noFill/>
                </a:ln>
                <a:solidFill>
                  <a:schemeClr val="accent2"/>
                </a:solidFill>
                <a:effectLst/>
                <a:uLnTx/>
                <a:uFillTx/>
                <a:latin typeface="+mn-lt"/>
                <a:ea typeface="+mn-ea"/>
                <a:cs typeface="+mn-cs"/>
              </a:rPr>
              <a:t>Blocking/Searching</a:t>
            </a: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In a</a:t>
            </a:r>
            <a:r>
              <a:rPr lang="en-US" sz="1400" dirty="0" smtClean="0"/>
              <a:t>n exhaustive search for all possible record matches in the input data, each record must be compared to every other record in the data, an </a:t>
            </a:r>
            <a:r>
              <a:rPr lang="en-US" sz="1400" i="1" dirty="0" smtClean="0"/>
              <a:t>n</a:t>
            </a:r>
            <a:r>
              <a:rPr lang="en-US" sz="1400" i="1" baseline="30000" dirty="0" smtClean="0"/>
              <a:t>2</a:t>
            </a:r>
            <a:r>
              <a:rPr lang="en-US" sz="1400" dirty="0" smtClean="0"/>
              <a:t> process. Blocking keys to access or join the data are defined based on the match criteria to partition the database into mutually exclusive blocks or subsets of data to subdivide the file to increase the number of matches found while decreasing the number of pairs of records which have to be examined </a:t>
            </a:r>
          </a:p>
          <a:p>
            <a:pPr marL="233363" marR="0" lvl="0" indent="-233363" algn="l" defTabSz="914400" rtl="0" eaLnBrk="1" fontAlgn="auto" latinLnBrk="0" hangingPunct="1">
              <a:lnSpc>
                <a:spcPct val="80000"/>
              </a:lnSpc>
              <a:spcBef>
                <a:spcPts val="12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3"/>
          <p:cNvSpPr txBox="1">
            <a:spLocks noChangeArrowheads="1"/>
          </p:cNvSpPr>
          <p:nvPr/>
        </p:nvSpPr>
        <p:spPr>
          <a:xfrm>
            <a:off x="3810000" y="3429000"/>
            <a:ext cx="5105400" cy="29718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lvl="0" indent="-233363">
              <a:lnSpc>
                <a:spcPct val="80000"/>
              </a:lnSpc>
              <a:spcBef>
                <a:spcPts val="1200"/>
              </a:spcBef>
              <a:buFont typeface="Arial" pitchFamily="34" charset="0"/>
              <a:buChar char="•"/>
            </a:pPr>
            <a:r>
              <a:rPr lang="en-US" sz="1400" b="1" dirty="0" smtClean="0">
                <a:solidFill>
                  <a:schemeClr val="accent2"/>
                </a:solidFill>
              </a:rPr>
              <a:t>Weight Assignment and Record Comparison</a:t>
            </a:r>
            <a:r>
              <a:rPr lang="en-US" sz="1400" dirty="0" smtClean="0">
                <a:solidFill>
                  <a:schemeClr val="accent2"/>
                </a:solidFill>
              </a:rPr>
              <a:t>: </a:t>
            </a:r>
            <a:r>
              <a:rPr lang="en-US" sz="1400" dirty="0" smtClean="0"/>
              <a:t>Using blocking criteria, data is accessed from the source data file to be linked with the blocking keys using joins or other methods, and each record in the block is compared to the other records in the block, by comparing the values of individual fields defined as part of the linking criteria for equality or similarity.  Each field is assigned a matching weight based on the quality of the match</a:t>
            </a:r>
            <a:r>
              <a:rPr lang="en-US" sz="1400" i="1" dirty="0" smtClean="0"/>
              <a:t> w</a:t>
            </a:r>
            <a:r>
              <a:rPr lang="en-US" sz="1400" dirty="0" smtClean="0"/>
              <a:t>hich may be scaled when using fuzzy matching techniques if not an exact match. </a:t>
            </a:r>
          </a:p>
          <a:p>
            <a:pPr marL="233363" lvl="0" indent="-233363">
              <a:lnSpc>
                <a:spcPct val="80000"/>
              </a:lnSpc>
              <a:spcBef>
                <a:spcPts val="1200"/>
              </a:spcBef>
              <a:buFont typeface="Arial" pitchFamily="34" charset="0"/>
              <a:buChar char="•"/>
            </a:pPr>
            <a:r>
              <a:rPr lang="en-US" sz="1400" b="1" dirty="0" smtClean="0">
                <a:solidFill>
                  <a:schemeClr val="accent2"/>
                </a:solidFill>
              </a:rPr>
              <a:t>Record Match Decision</a:t>
            </a:r>
            <a:r>
              <a:rPr lang="en-US" sz="1400" dirty="0" smtClean="0">
                <a:solidFill>
                  <a:schemeClr val="accent2"/>
                </a:solidFill>
              </a:rPr>
              <a:t>: </a:t>
            </a:r>
            <a:r>
              <a:rPr lang="en-US" sz="1400" dirty="0" smtClean="0"/>
              <a:t>The record match decision is made using the total score computed from matching two records and aggregating individual field match scores, compared to a pre-computed threshold value.</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33363" marR="0" lvl="0" indent="-233363" algn="l" defTabSz="914400" rtl="0" eaLnBrk="1" fontAlgn="auto" latinLnBrk="0" hangingPunct="1">
              <a:lnSpc>
                <a:spcPct val="80000"/>
              </a:lnSpc>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itle 1"/>
          <p:cNvSpPr txBox="1">
            <a:spLocks/>
          </p:cNvSpPr>
          <p:nvPr/>
        </p:nvSpPr>
        <p:spPr>
          <a:xfrm>
            <a:off x="381000" y="1066800"/>
            <a:ext cx="3008313" cy="116205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2000" b="1" dirty="0" smtClean="0">
                <a:latin typeface="+mj-lt"/>
                <a:ea typeface="+mj-ea"/>
                <a:cs typeface="+mj-cs"/>
              </a:rPr>
              <a:t>Re</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cord Linkage</a:t>
            </a:r>
            <a:r>
              <a:rPr kumimoji="0" lang="en-US" sz="2000" b="1" i="0" u="none" strike="noStrike" kern="1200" cap="none" spc="0" normalizeH="0" noProof="0" dirty="0" smtClean="0">
                <a:ln>
                  <a:noFill/>
                </a:ln>
                <a:solidFill>
                  <a:schemeClr val="tx1"/>
                </a:solidFill>
                <a:effectLst/>
                <a:uLnTx/>
                <a:uFillTx/>
                <a:latin typeface="+mj-lt"/>
                <a:ea typeface="+mj-ea"/>
                <a:cs typeface="+mj-cs"/>
              </a:rPr>
              <a:t> Processes</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Slide Number Placeholder 7"/>
          <p:cNvSpPr>
            <a:spLocks noGrp="1"/>
          </p:cNvSpPr>
          <p:nvPr>
            <p:ph type="sldNum" sz="quarter" idx="12"/>
          </p:nvPr>
        </p:nvSpPr>
        <p:spPr/>
        <p:txBody>
          <a:bodyPr/>
          <a:lstStyle/>
          <a:p>
            <a:fld id="{065D8965-88D6-43D6-8A63-C62CC7ACC0A0}" type="slidenum">
              <a:rPr lang="en-US" smtClean="0"/>
              <a:t>9</a:t>
            </a:fld>
            <a:endParaRPr lang="en-US"/>
          </a:p>
        </p:txBody>
      </p:sp>
      <p:sp>
        <p:nvSpPr>
          <p:cNvPr id="10" name="Footer Placeholder 9"/>
          <p:cNvSpPr>
            <a:spLocks noGrp="1"/>
          </p:cNvSpPr>
          <p:nvPr>
            <p:ph type="ftr" sz="quarter" idx="11"/>
          </p:nvPr>
        </p:nvSpPr>
        <p:spPr/>
        <p:txBody>
          <a:bodyPr/>
          <a:lstStyle/>
          <a:p>
            <a:r>
              <a:rPr lang="en-US" smtClean="0"/>
              <a:t>SALT - Scalable Automated Linking Technology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ntent slide">
  <a:themeElements>
    <a:clrScheme name="LexisNexis Colour Theme">
      <a:dk1>
        <a:srgbClr val="141313"/>
      </a:dk1>
      <a:lt1>
        <a:sysClr val="window" lastClr="FFFFFF"/>
      </a:lt1>
      <a:dk2>
        <a:srgbClr val="4F504F"/>
      </a:dk2>
      <a:lt2>
        <a:srgbClr val="A6A7A6"/>
      </a:lt2>
      <a:accent1>
        <a:srgbClr val="ED1C24"/>
      </a:accent1>
      <a:accent2>
        <a:srgbClr val="505150"/>
      </a:accent2>
      <a:accent3>
        <a:srgbClr val="777877"/>
      </a:accent3>
      <a:accent4>
        <a:srgbClr val="6B1B66"/>
      </a:accent4>
      <a:accent5>
        <a:srgbClr val="007EB8"/>
      </a:accent5>
      <a:accent6>
        <a:srgbClr val="5DA534"/>
      </a:accent6>
      <a:hlink>
        <a:srgbClr val="777877"/>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
          <a:solidFill>
            <a:schemeClr val="bg1">
              <a:lumMod val="50000"/>
            </a:schemeClr>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001-LN_PP_designTemplate 1">
    <a:dk1>
      <a:srgbClr val="000000"/>
    </a:dk1>
    <a:lt1>
      <a:srgbClr val="FFFFFF"/>
    </a:lt1>
    <a:dk2>
      <a:srgbClr val="000000"/>
    </a:dk2>
    <a:lt2>
      <a:srgbClr val="9A9C9E"/>
    </a:lt2>
    <a:accent1>
      <a:srgbClr val="7C002F"/>
    </a:accent1>
    <a:accent2>
      <a:srgbClr val="D7D8DA"/>
    </a:accent2>
    <a:accent3>
      <a:srgbClr val="FFFFFF"/>
    </a:accent3>
    <a:accent4>
      <a:srgbClr val="000000"/>
    </a:accent4>
    <a:accent5>
      <a:srgbClr val="BFAAAD"/>
    </a:accent5>
    <a:accent6>
      <a:srgbClr val="C3C4C5"/>
    </a:accent6>
    <a:hlink>
      <a:srgbClr val="CC0033"/>
    </a:hlink>
    <a:folHlink>
      <a:srgbClr val="696C70"/>
    </a:folHlink>
  </a:clrScheme>
  <a:fontScheme name="001-LN_PP_designTemplat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5724</TotalTime>
  <Words>5788</Words>
  <Application>Microsoft Office PowerPoint</Application>
  <PresentationFormat>On-screen Show (4:3)</PresentationFormat>
  <Paragraphs>351</Paragraphs>
  <Slides>29</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content slide</vt:lpstr>
      <vt:lpstr>Visio</vt:lpstr>
      <vt:lpstr>Slide 1</vt:lpstr>
      <vt:lpstr>Slide 2</vt:lpstr>
      <vt:lpstr>Slide 3</vt:lpstr>
      <vt:lpstr>Slide 4</vt:lpstr>
      <vt:lpstr>Slide 5</vt:lpstr>
      <vt:lpstr>Slide 6</vt:lpstr>
      <vt:lpstr>Addressing the “Big Data” Integration Challenge</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ChoicePoint,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Kristina Grammatico</dc:creator>
  <cp:lastModifiedBy>Tony Middleton</cp:lastModifiedBy>
  <cp:revision>515</cp:revision>
  <dcterms:created xsi:type="dcterms:W3CDTF">2011-03-22T14:46:19Z</dcterms:created>
  <dcterms:modified xsi:type="dcterms:W3CDTF">2012-02-25T22:10:46Z</dcterms:modified>
</cp:coreProperties>
</file>